
<file path=[Content_Types].xml><?xml version="1.0" encoding="utf-8"?>
<Types xmlns="http://schemas.openxmlformats.org/package/2006/content-types">
  <Default Extension="jpeg" ContentType="image/jpeg"/>
  <Default Extension="gif" ContentType="image/gif"/>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768" r:id="rId3"/>
    <p:sldId id="769" r:id="rId4"/>
    <p:sldId id="256" r:id="rId5"/>
    <p:sldId id="257" r:id="rId6"/>
    <p:sldId id="258" r:id="rId7"/>
    <p:sldId id="291" r:id="rId8"/>
    <p:sldId id="259" r:id="rId9"/>
    <p:sldId id="795" r:id="rId10"/>
    <p:sldId id="796" r:id="rId11"/>
    <p:sldId id="797" r:id="rId12"/>
    <p:sldId id="471" r:id="rId13"/>
    <p:sldId id="264" r:id="rId14"/>
    <p:sldId id="262" r:id="rId15"/>
    <p:sldId id="285" r:id="rId16"/>
    <p:sldId id="265" r:id="rId17"/>
    <p:sldId id="292" r:id="rId18"/>
    <p:sldId id="266" r:id="rId19"/>
    <p:sldId id="268" r:id="rId20"/>
    <p:sldId id="273" r:id="rId21"/>
    <p:sldId id="275" r:id="rId22"/>
    <p:sldId id="276" r:id="rId23"/>
    <p:sldId id="277" r:id="rId24"/>
    <p:sldId id="278" r:id="rId25"/>
    <p:sldId id="279" r:id="rId26"/>
    <p:sldId id="280" r:id="rId27"/>
    <p:sldId id="281" r:id="rId28"/>
    <p:sldId id="282" r:id="rId29"/>
    <p:sldId id="476" r:id="rId30"/>
    <p:sldId id="286" r:id="rId31"/>
    <p:sldId id="287"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74" autoAdjust="0"/>
    <p:restoredTop sz="94660"/>
  </p:normalViewPr>
  <p:slideViewPr>
    <p:cSldViewPr snapToGrid="0">
      <p:cViewPr varScale="1">
        <p:scale>
          <a:sx n="64" d="100"/>
          <a:sy n="64" d="100"/>
        </p:scale>
        <p:origin x="80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80A4D-BDCF-4887-82BF-4320A94131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A44AE-6622-441C-A60F-AF9467CE48B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bwMode="auto">
          <a:xfrm rot="2748329">
            <a:off x="3927476" y="2933700"/>
            <a:ext cx="1841500" cy="2028825"/>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7" name="标题占位符 1"/>
          <p:cNvSpPr>
            <a:spLocks noGrp="1"/>
          </p:cNvSpPr>
          <p:nvPr>
            <p:ph type="ctrTitle"/>
          </p:nvPr>
        </p:nvSpPr>
        <p:spPr>
          <a:xfrm>
            <a:off x="1103445" y="4293096"/>
            <a:ext cx="10363200" cy="1398747"/>
          </a:xfrm>
        </p:spPr>
        <p:txBody>
          <a:bodyPr/>
          <a:lstStyle>
            <a:lvl1pPr algn="ctr">
              <a:defRPr smtClean="0">
                <a:latin typeface="微软雅黑" panose="020B0503020204020204" pitchFamily="34" charset="-122"/>
                <a:ea typeface="微软雅黑" panose="020B0503020204020204" pitchFamily="34" charset="-122"/>
              </a:defRPr>
            </a:lvl1pPr>
          </a:lstStyle>
          <a:p>
            <a:pPr lvl="0"/>
            <a:r>
              <a:rPr lang="zh-CN" altLang="en-US" noProof="0"/>
              <a:t>单击此处编辑母版标题样式</a:t>
            </a:r>
            <a:endParaRPr lang="zh-CN" altLang="en-US" noProof="0" dirty="0"/>
          </a:p>
        </p:txBody>
      </p:sp>
      <p:sp>
        <p:nvSpPr>
          <p:cNvPr id="4" name="日期占位符 3"/>
          <p:cNvSpPr>
            <a:spLocks noGrp="1"/>
          </p:cNvSpPr>
          <p:nvPr>
            <p:ph type="dt" sz="half" idx="10"/>
          </p:nvPr>
        </p:nvSpPr>
        <p:spPr/>
        <p:txBody>
          <a:bodyPr/>
          <a:lstStyle>
            <a:lvl1pPr algn="l"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5" name="页脚占位符 4"/>
          <p:cNvSpPr>
            <a:spLocks noGrp="1"/>
          </p:cNvSpPr>
          <p:nvPr>
            <p:ph type="ftr" sz="quarter" idx="11"/>
          </p:nvPr>
        </p:nvSpPr>
        <p:spPr/>
        <p:txBody>
          <a:bodyPr/>
          <a:lstStyle>
            <a:lvl1pPr algn="ctr"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smtClean="0"/>
            </a:lvl1pPr>
          </a:lstStyle>
          <a:p>
            <a:pPr>
              <a:defRPr/>
            </a:pPr>
            <a:fld id="{6530D086-1A65-4AC6-9138-8B84CE7A62E1}" type="slidenum">
              <a:rPr lang="zh-CN" altLang="en-US"/>
            </a:fld>
            <a:endParaRPr lang="en-US" altLang="zh-CN"/>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flipH="1">
            <a:off x="0" y="1838325"/>
            <a:ext cx="12192000" cy="3181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pic>
        <p:nvPicPr>
          <p:cNvPr id="4"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4875"/>
            <a:ext cx="62388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141249" y="2607237"/>
            <a:ext cx="5656678" cy="1421928"/>
          </a:xfrm>
        </p:spPr>
        <p:txBody>
          <a:bodyPr>
            <a:normAutofit/>
          </a:bodyPr>
          <a:lstStyle>
            <a:lvl1pPr algn="ctr">
              <a:defRPr sz="7200" b="1">
                <a:solidFill>
                  <a:schemeClr val="bg1"/>
                </a:solidFill>
              </a:defRPr>
            </a:lvl1pPr>
          </a:lstStyle>
          <a:p>
            <a:r>
              <a:rPr lang="zh-CN" altLang="en-US" noProof="1"/>
              <a:t>单击此处编辑母版标题样式</a:t>
            </a:r>
            <a:endParaRPr lang="zh-CN" altLang="en-US" noProof="1"/>
          </a:p>
        </p:txBody>
      </p:sp>
      <p:sp>
        <p:nvSpPr>
          <p:cNvPr id="5" name="日期占位符 2"/>
          <p:cNvSpPr>
            <a:spLocks noGrp="1"/>
          </p:cNvSpPr>
          <p:nvPr>
            <p:ph type="dt" sz="half" idx="10"/>
          </p:nvPr>
        </p:nvSpPr>
        <p:spPr/>
        <p:txBody>
          <a:bodyPr/>
          <a:lstStyle>
            <a:lvl1pPr>
              <a:defRPr noProof="1"/>
            </a:lvl1pPr>
          </a:lstStyle>
          <a:p>
            <a:pPr>
              <a:defRPr/>
            </a:pPr>
            <a:endParaRPr lang="zh-CN" altLang="en-US"/>
          </a:p>
        </p:txBody>
      </p:sp>
      <p:sp>
        <p:nvSpPr>
          <p:cNvPr id="6" name="页脚占位符 3"/>
          <p:cNvSpPr>
            <a:spLocks noGrp="1"/>
          </p:cNvSpPr>
          <p:nvPr>
            <p:ph type="ftr" sz="quarter" idx="11"/>
          </p:nvPr>
        </p:nvSpPr>
        <p:spPr/>
        <p:txBody>
          <a:bodyPr/>
          <a:lstStyle>
            <a:lvl1pPr>
              <a:defRPr noProof="1"/>
            </a:lvl1pPr>
          </a:lstStyle>
          <a:p>
            <a:pPr>
              <a:defRPr/>
            </a:pPr>
            <a:endParaRPr lang="zh-CN" altLang="en-US"/>
          </a:p>
        </p:txBody>
      </p:sp>
      <p:sp>
        <p:nvSpPr>
          <p:cNvPr id="7" name="灯片编号占位符 4"/>
          <p:cNvSpPr>
            <a:spLocks noGrp="1"/>
          </p:cNvSpPr>
          <p:nvPr>
            <p:ph type="sldNum" sz="quarter" idx="12"/>
          </p:nvPr>
        </p:nvSpPr>
        <p:spPr/>
        <p:txBody>
          <a:bodyPr/>
          <a:lstStyle>
            <a:lvl1pPr>
              <a:defRPr noProof="1" smtClean="0"/>
            </a:lvl1pPr>
          </a:lstStyle>
          <a:p>
            <a:pPr>
              <a:defRPr/>
            </a:pPr>
            <a:fld id="{27619D2D-6766-4FED-A706-97596559A36D}" type="slidenum">
              <a:rPr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endParaRPr lang="zh-CN" altLang="en-US"/>
          </a:p>
        </p:txBody>
      </p:sp>
      <p:sp>
        <p:nvSpPr>
          <p:cNvPr id="3" name="Date Placeholder 3"/>
          <p:cNvSpPr>
            <a:spLocks noGrp="1" noChangeArrowheads="1"/>
          </p:cNvSpPr>
          <p:nvPr>
            <p:ph type="dt" sz="half" idx="10"/>
          </p:nvPr>
        </p:nvSpPr>
        <p:spPr/>
        <p:txBody>
          <a:bodyPr/>
          <a:lstStyle>
            <a:lvl1pPr>
              <a:defRPr/>
            </a:lvl1pPr>
          </a:lstStyle>
          <a:p>
            <a:pPr>
              <a:defRPr/>
            </a:pPr>
            <a:endParaRPr lang="zh-CN" altLang="en-US" sz="1800">
              <a:solidFill>
                <a:schemeClr val="tx1"/>
              </a:solidFill>
            </a:endParaRPr>
          </a:p>
        </p:txBody>
      </p:sp>
      <p:sp>
        <p:nvSpPr>
          <p:cNvPr id="4"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p:txBody>
          <a:bodyPr/>
          <a:lstStyle>
            <a:lvl1pPr>
              <a:defRPr/>
            </a:lvl1pPr>
          </a:lstStyle>
          <a:p>
            <a:pPr>
              <a:defRPr/>
            </a:pPr>
            <a:fld id="{2C84C13E-AAE1-46DD-916D-F8CE2A7DD32A}" type="slidenum">
              <a:rPr lang="zh-CN" altLang="en-US"/>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6" name="文本占位符 2"/>
          <p:cNvSpPr>
            <a:spLocks noGrp="1"/>
          </p:cNvSpPr>
          <p:nvPr>
            <p:ph idx="1"/>
          </p:nvPr>
        </p:nvSpPr>
        <p:spPr bwMode="auto">
          <a:xfrm>
            <a:off x="624417" y="1350645"/>
            <a:ext cx="10972800" cy="4526280"/>
          </a:xfrm>
          <a:prstGeom prst="rect">
            <a:avLst/>
          </a:prstGeom>
          <a:noFill/>
          <a:ln>
            <a:noFill/>
          </a:ln>
        </p:spPr>
        <p:txBody>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dirty="0"/>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54B6C9A-5B61-4A82-B737-20896FAD5984}"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6" name="文本占位符 2"/>
          <p:cNvSpPr>
            <a:spLocks noGrp="1"/>
          </p:cNvSpPr>
          <p:nvPr>
            <p:ph idx="1"/>
          </p:nvPr>
        </p:nvSpPr>
        <p:spPr bwMode="auto">
          <a:xfrm>
            <a:off x="624419" y="1350645"/>
            <a:ext cx="5471583" cy="4526280"/>
          </a:xfrm>
          <a:prstGeom prst="rect">
            <a:avLst/>
          </a:prstGeom>
          <a:noFill/>
          <a:ln>
            <a:noFill/>
          </a:ln>
        </p:spPr>
        <p:txBody>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7" name="文本占位符 2"/>
          <p:cNvSpPr>
            <a:spLocks noGrp="1"/>
          </p:cNvSpPr>
          <p:nvPr>
            <p:ph idx="13"/>
          </p:nvPr>
        </p:nvSpPr>
        <p:spPr bwMode="auto">
          <a:xfrm>
            <a:off x="6096001" y="1350645"/>
            <a:ext cx="5501217" cy="4526280"/>
          </a:xfrm>
          <a:prstGeom prst="rect">
            <a:avLst/>
          </a:prstGeom>
          <a:noFill/>
          <a:ln>
            <a:noFill/>
          </a:ln>
        </p:spPr>
        <p:txBody>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 name="日期占位符 3"/>
          <p:cNvSpPr>
            <a:spLocks noGrp="1"/>
          </p:cNvSpPr>
          <p:nvPr>
            <p:ph type="dt" sz="half" idx="14"/>
          </p:nvPr>
        </p:nvSpPr>
        <p:spPr/>
        <p:txBody>
          <a:bodyPr/>
          <a:lstStyle>
            <a:lvl1pPr>
              <a:defRPr/>
            </a:lvl1pPr>
          </a:lstStyle>
          <a:p>
            <a:pPr>
              <a:defRPr/>
            </a:pPr>
            <a:endParaRPr lang="zh-CN" altLang="en-US"/>
          </a:p>
        </p:txBody>
      </p:sp>
      <p:sp>
        <p:nvSpPr>
          <p:cNvPr id="8" name="页脚占位符 4"/>
          <p:cNvSpPr>
            <a:spLocks noGrp="1"/>
          </p:cNvSpPr>
          <p:nvPr>
            <p:ph type="ftr" sz="quarter" idx="15"/>
          </p:nvPr>
        </p:nvSpPr>
        <p:spPr/>
        <p:txBody>
          <a:bodyPr/>
          <a:lstStyle>
            <a:lvl1pPr>
              <a:defRPr/>
            </a:lvl1pPr>
          </a:lstStyle>
          <a:p>
            <a:pPr>
              <a:defRPr/>
            </a:pPr>
            <a:endParaRPr lang="zh-CN" altLang="en-US"/>
          </a:p>
        </p:txBody>
      </p:sp>
      <p:sp>
        <p:nvSpPr>
          <p:cNvPr id="9" name="灯片编号占位符 5"/>
          <p:cNvSpPr>
            <a:spLocks noGrp="1"/>
          </p:cNvSpPr>
          <p:nvPr>
            <p:ph type="sldNum" sz="quarter" idx="16"/>
          </p:nvPr>
        </p:nvSpPr>
        <p:spPr/>
        <p:txBody>
          <a:bodyPr/>
          <a:lstStyle>
            <a:lvl1pPr>
              <a:defRPr/>
            </a:lvl1pPr>
          </a:lstStyle>
          <a:p>
            <a:pPr>
              <a:defRPr/>
            </a:pPr>
            <a:fld id="{57EF33AF-B963-4E3C-966A-0FFFE06769C3}"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showMasterSp="0">
  <p:cSld name="网院">
    <p:spTree>
      <p:nvGrpSpPr>
        <p:cNvPr id="1" name=""/>
        <p:cNvGrpSpPr/>
        <p:nvPr/>
      </p:nvGrpSpPr>
      <p:grpSpPr>
        <a:xfrm>
          <a:off x="0" y="0"/>
          <a:ext cx="0" cy="0"/>
          <a:chOff x="0" y="0"/>
          <a:chExt cx="0" cy="0"/>
        </a:xfrm>
      </p:grpSpPr>
      <p:sp>
        <p:nvSpPr>
          <p:cNvPr id="4" name="等腰三角形 3"/>
          <p:cNvSpPr/>
          <p:nvPr/>
        </p:nvSpPr>
        <p:spPr>
          <a:xfrm rot="10800000">
            <a:off x="768350" y="0"/>
            <a:ext cx="6546850" cy="3170238"/>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5" name="等腰三角形 4"/>
          <p:cNvSpPr/>
          <p:nvPr/>
        </p:nvSpPr>
        <p:spPr>
          <a:xfrm rot="10800000">
            <a:off x="166688" y="0"/>
            <a:ext cx="4549775" cy="24685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52578" name="标题占位符 1"/>
          <p:cNvSpPr>
            <a:spLocks noGrp="1"/>
          </p:cNvSpPr>
          <p:nvPr>
            <p:ph type="ctrTitle"/>
          </p:nvPr>
        </p:nvSpPr>
        <p:spPr>
          <a:xfrm>
            <a:off x="1487488" y="4465916"/>
            <a:ext cx="10363200" cy="822325"/>
          </a:xfrm>
        </p:spPr>
        <p:txBody>
          <a:bodyPr/>
          <a:lstStyle>
            <a:lvl1pPr algn="r">
              <a:defRPr sz="4800" smtClean="0">
                <a:solidFill>
                  <a:schemeClr val="tx1"/>
                </a:solidFill>
              </a:defRPr>
            </a:lvl1pPr>
          </a:lstStyle>
          <a:p>
            <a:pPr lvl="0"/>
            <a:r>
              <a:rPr lang="zh-CN" altLang="en-US" noProof="0"/>
              <a:t>单击此处编辑母版标题样式</a:t>
            </a:r>
            <a:endParaRPr lang="zh-CN" altLang="en-US" noProof="0" dirty="0"/>
          </a:p>
        </p:txBody>
      </p:sp>
      <p:sp>
        <p:nvSpPr>
          <p:cNvPr id="152579" name="文本占位符 2"/>
          <p:cNvSpPr>
            <a:spLocks noGrp="1"/>
          </p:cNvSpPr>
          <p:nvPr>
            <p:ph type="subTitle" idx="1"/>
          </p:nvPr>
        </p:nvSpPr>
        <p:spPr>
          <a:xfrm>
            <a:off x="3335867" y="5421948"/>
            <a:ext cx="8534400" cy="817563"/>
          </a:xfrm>
        </p:spPr>
        <p:txBody>
          <a:bodyPr/>
          <a:lstStyle>
            <a:lvl1pPr marL="0" indent="0" algn="r">
              <a:buFont typeface="Wingdings" panose="05000000000000000000" pitchFamily="2" charset="2"/>
              <a:buNone/>
              <a:defRPr sz="3735" smtClean="0"/>
            </a:lvl1pPr>
          </a:lstStyle>
          <a:p>
            <a:pPr lvl="0"/>
            <a:r>
              <a:rPr lang="zh-CN" altLang="en-US" noProof="0"/>
              <a:t>单击此处编辑母版副标题样式</a:t>
            </a:r>
            <a:endParaRPr lang="zh-CN" altLang="en-US" noProof="0" dirty="0"/>
          </a:p>
        </p:txBody>
      </p:sp>
      <p:sp>
        <p:nvSpPr>
          <p:cNvPr id="6" name="日期占位符 3"/>
          <p:cNvSpPr>
            <a:spLocks noGrp="1"/>
          </p:cNvSpPr>
          <p:nvPr>
            <p:ph type="dt" sz="half" idx="10"/>
          </p:nvPr>
        </p:nvSpPr>
        <p:spPr/>
        <p:txBody>
          <a:bodyPr/>
          <a:lstStyle>
            <a:lvl1pPr>
              <a:defRPr/>
            </a:lvl1pPr>
          </a:lstStyle>
          <a:p>
            <a:pPr>
              <a:defRPr/>
            </a:pPr>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smtClean="0"/>
            </a:lvl1pPr>
          </a:lstStyle>
          <a:p>
            <a:pPr>
              <a:defRPr/>
            </a:pPr>
            <a:fld id="{C5AF36D4-F9BF-484A-AA06-FF6C7D2DDD53}"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a:xfrm>
            <a:off x="623888" y="1350963"/>
            <a:ext cx="10972800" cy="4527550"/>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F4E1797-00FE-42A7-A9E9-315B1AF9DFD3}"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9C7C330-3BFF-41C6-BA13-29076AE7B181}"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hasCustomPrompt="1"/>
          </p:nvPr>
        </p:nvSpPr>
        <p:spPr>
          <a:xfrm>
            <a:off x="623888" y="1350963"/>
            <a:ext cx="5410200" cy="4527550"/>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6186488" y="1350963"/>
            <a:ext cx="5410200" cy="4527550"/>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F98240F-70CB-42F8-B17D-518C158B7606}"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smtClean="0"/>
            </a:lvl1pPr>
          </a:lstStyle>
          <a:p>
            <a:pPr>
              <a:defRPr/>
            </a:pPr>
            <a:fld id="{97D61404-DA27-4DE2-ACD1-9F0C5BC4E7C2}"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0" y="3198813"/>
            <a:ext cx="12192000" cy="203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 name="标题 1"/>
          <p:cNvSpPr>
            <a:spLocks noGrp="1"/>
          </p:cNvSpPr>
          <p:nvPr>
            <p:ph type="title"/>
          </p:nvPr>
        </p:nvSpPr>
        <p:spPr>
          <a:xfrm>
            <a:off x="6719191" y="3341643"/>
            <a:ext cx="5025133" cy="757130"/>
          </a:xfrm>
        </p:spPr>
        <p:txBody>
          <a:bodyPr lIns="90000" tIns="46800" rIns="90000" bIns="46800" anchor="b">
            <a:normAutofit/>
          </a:bodyPr>
          <a:lstStyle>
            <a:lvl1pPr>
              <a:defRPr sz="3600">
                <a:solidFill>
                  <a:schemeClr val="bg1"/>
                </a:solidFill>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719190" y="4101949"/>
            <a:ext cx="5025133" cy="756000"/>
          </a:xfrm>
        </p:spPr>
        <p:txBody>
          <a:bodyPr lIns="90000" tIns="46800" rIns="90000" bIns="46800">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lIns="90000" tIns="46800" rIns="90000" bIns="46800"/>
          <a:lstStyle>
            <a:lvl1pPr>
              <a:defRPr noProof="1"/>
            </a:lvl1pPr>
          </a:lstStyle>
          <a:p>
            <a:pPr>
              <a:defRPr/>
            </a:pPr>
            <a:endParaRPr lang="zh-CN" altLang="en-US"/>
          </a:p>
        </p:txBody>
      </p:sp>
      <p:sp>
        <p:nvSpPr>
          <p:cNvPr id="6" name="页脚占位符 4"/>
          <p:cNvSpPr>
            <a:spLocks noGrp="1"/>
          </p:cNvSpPr>
          <p:nvPr>
            <p:ph type="ftr" sz="quarter" idx="11"/>
          </p:nvPr>
        </p:nvSpPr>
        <p:spPr/>
        <p:txBody>
          <a:bodyPr lIns="90000" tIns="46800" rIns="90000" bIns="46800"/>
          <a:lstStyle>
            <a:lvl1pPr>
              <a:defRPr noProof="1"/>
            </a:lvl1pPr>
          </a:lstStyle>
          <a:p>
            <a:pPr>
              <a:defRPr/>
            </a:pPr>
            <a:endParaRPr lang="zh-CN" altLang="en-US"/>
          </a:p>
        </p:txBody>
      </p:sp>
      <p:sp>
        <p:nvSpPr>
          <p:cNvPr id="7" name="灯片编号占位符 5"/>
          <p:cNvSpPr>
            <a:spLocks noGrp="1"/>
          </p:cNvSpPr>
          <p:nvPr>
            <p:ph type="sldNum" sz="quarter" idx="12"/>
          </p:nvPr>
        </p:nvSpPr>
        <p:spPr/>
        <p:txBody>
          <a:bodyPr lIns="90000" tIns="46800" rIns="90000" bIns="46800"/>
          <a:lstStyle>
            <a:lvl1pPr>
              <a:defRPr noProof="1" smtClean="0"/>
            </a:lvl1pPr>
          </a:lstStyle>
          <a:p>
            <a:pPr>
              <a:defRPr/>
            </a:pPr>
            <a:fld id="{A2812637-A87D-4592-BF07-9D8B2D4CDA3C}" type="slidenum">
              <a:rPr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2255838" y="325438"/>
            <a:ext cx="876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nvPr>
        </p:nvSpPr>
        <p:spPr bwMode="auto">
          <a:xfrm>
            <a:off x="623888" y="1350963"/>
            <a:ext cx="109728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2"/>
          </p:nvPr>
        </p:nvSpPr>
        <p:spPr>
          <a:xfrm>
            <a:off x="609600" y="6243638"/>
            <a:ext cx="2844800" cy="476250"/>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600">
                <a:solidFill>
                  <a:schemeClr val="tx1">
                    <a:tint val="75000"/>
                  </a:schemeClr>
                </a:solidFill>
                <a:latin typeface="+mn-lt"/>
                <a:ea typeface="+mn-ea"/>
              </a:defRPr>
            </a:lvl1pPr>
          </a:lstStyle>
          <a:p>
            <a:pPr>
              <a:defRPr/>
            </a:pPr>
            <a:endParaRPr lang="zh-CN" altLang="en-US"/>
          </a:p>
        </p:txBody>
      </p:sp>
      <p:sp>
        <p:nvSpPr>
          <p:cNvPr id="8" name="页脚占位符 4"/>
          <p:cNvSpPr>
            <a:spLocks noGrp="1"/>
          </p:cNvSpPr>
          <p:nvPr>
            <p:ph type="ftr" sz="quarter" idx="3"/>
          </p:nvPr>
        </p:nvSpPr>
        <p:spPr>
          <a:xfrm>
            <a:off x="4165600" y="6243638"/>
            <a:ext cx="3860800" cy="476250"/>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600">
                <a:solidFill>
                  <a:schemeClr val="tx1">
                    <a:tint val="75000"/>
                  </a:schemeClr>
                </a:solidFill>
                <a:latin typeface="+mn-lt"/>
                <a:ea typeface="+mn-ea"/>
              </a:defRPr>
            </a:lvl1pPr>
          </a:lstStyle>
          <a:p>
            <a:pPr>
              <a:defRPr/>
            </a:pPr>
            <a:endParaRPr lang="zh-CN" altLang="en-US"/>
          </a:p>
        </p:txBody>
      </p:sp>
      <p:sp>
        <p:nvSpPr>
          <p:cNvPr id="9" name="灯片编号占位符 5"/>
          <p:cNvSpPr>
            <a:spLocks noGrp="1"/>
          </p:cNvSpPr>
          <p:nvPr>
            <p:ph type="sldNum" sz="quarter" idx="4"/>
          </p:nvPr>
        </p:nvSpPr>
        <p:spPr>
          <a:xfrm>
            <a:off x="8737600" y="6243638"/>
            <a:ext cx="2844800" cy="476250"/>
          </a:xfrm>
          <a:prstGeom prst="rect">
            <a:avLst/>
          </a:prstGeom>
        </p:spPr>
        <p:txBody>
          <a:bodyPr vert="horz" wrap="square" lIns="91440" tIns="45720" rIns="91440" bIns="45720" numCol="1" anchor="ctr" anchorCtr="0" compatLnSpc="1"/>
          <a:lstStyle>
            <a:lvl1pPr algn="r" eaLnBrk="1" hangingPunct="1">
              <a:defRPr sz="1600" smtClean="0">
                <a:solidFill>
                  <a:srgbClr val="898989"/>
                </a:solidFill>
                <a:ea typeface="黑体" panose="02010609060101010101" pitchFamily="49" charset="-122"/>
              </a:defRPr>
            </a:lvl1pPr>
          </a:lstStyle>
          <a:p>
            <a:pPr>
              <a:defRPr/>
            </a:pPr>
            <a:fld id="{9D91BE1C-DF4F-4640-9633-87A7766AA43A}" type="slidenum">
              <a:rPr lang="zh-CN" altLang="en-US"/>
            </a:fld>
            <a:endParaRPr lang="en-US" altLang="zh-CN"/>
          </a:p>
        </p:txBody>
      </p:sp>
      <p:sp>
        <p:nvSpPr>
          <p:cNvPr id="2" name="等腰三角形 1"/>
          <p:cNvSpPr/>
          <p:nvPr/>
        </p:nvSpPr>
        <p:spPr>
          <a:xfrm rot="10800000">
            <a:off x="768350" y="0"/>
            <a:ext cx="1727200" cy="836613"/>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1" name="等腰三角形 10"/>
          <p:cNvSpPr/>
          <p:nvPr/>
        </p:nvSpPr>
        <p:spPr>
          <a:xfrm rot="10800000">
            <a:off x="166688" y="0"/>
            <a:ext cx="1200150" cy="6524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2" name="等腰三角形 11"/>
          <p:cNvSpPr/>
          <p:nvPr/>
        </p:nvSpPr>
        <p:spPr>
          <a:xfrm rot="16200000">
            <a:off x="11160918" y="5552282"/>
            <a:ext cx="1338263" cy="723900"/>
          </a:xfrm>
          <a:prstGeom prst="triangle">
            <a:avLst/>
          </a:prstGeom>
          <a:solidFill>
            <a:schemeClr val="accent6">
              <a:lumMod val="60000"/>
              <a:lumOff val="4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sz="48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5pPr>
      <a:lvl6pPr marL="6096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5930" indent="-455930" algn="l" rtl="0" eaLnBrk="0" fontAlgn="base" hangingPunct="0">
        <a:spcBef>
          <a:spcPct val="20000"/>
        </a:spcBef>
        <a:spcAft>
          <a:spcPct val="0"/>
        </a:spcAft>
        <a:buFont typeface="Wingdings" panose="05000000000000000000" pitchFamily="2" charset="2"/>
        <a:buChar char="l"/>
        <a:defRPr sz="2600" kern="1200">
          <a:solidFill>
            <a:schemeClr val="tx1"/>
          </a:solidFill>
          <a:latin typeface="微软雅黑" panose="020B0503020204020204" pitchFamily="34" charset="-122"/>
          <a:ea typeface="微软雅黑" panose="020B0503020204020204" pitchFamily="34" charset="-122"/>
          <a:cs typeface="+mn-cs"/>
        </a:defRPr>
      </a:lvl1pPr>
      <a:lvl2pPr marL="989330" indent="-379730" algn="l" rtl="0" eaLnBrk="0" fontAlgn="base" hangingPunct="0">
        <a:spcBef>
          <a:spcPct val="20000"/>
        </a:spcBef>
        <a:spcAft>
          <a:spcPct val="0"/>
        </a:spcAft>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2pPr>
      <a:lvl3pPr marL="1522730" indent="-303530" algn="l" rtl="0" eaLnBrk="0" fontAlgn="base" hangingPunct="0">
        <a:spcBef>
          <a:spcPct val="20000"/>
        </a:spcBef>
        <a:spcAft>
          <a:spcPct val="0"/>
        </a:spcAft>
        <a:buFont typeface="Wingdings" panose="05000000000000000000" pitchFamily="2" charset="2"/>
        <a:buChar char="u"/>
        <a:defRPr sz="2100" kern="1200">
          <a:solidFill>
            <a:schemeClr val="tx1"/>
          </a:solidFill>
          <a:latin typeface="微软雅黑" panose="020B0503020204020204" pitchFamily="34" charset="-122"/>
          <a:ea typeface="微软雅黑" panose="020B0503020204020204" pitchFamily="34" charset="-122"/>
          <a:cs typeface="+mn-cs"/>
        </a:defRPr>
      </a:lvl3pPr>
      <a:lvl4pPr marL="2132330" indent="-303530"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4pPr>
      <a:lvl5pPr marL="2741930" indent="-303530"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tags" Target="../tags/tag19.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tags" Target="../tags/tag24.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tags" Target="../tags/tag26.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microsoft.com/office/2007/relationships/media" Target="../media/media1.mp4"/><Relationship Id="rId1" Type="http://schemas.openxmlformats.org/officeDocument/2006/relationships/video" Target="../media/media1.mp4"/></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图片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Grp="1" noChangeArrowheads="1"/>
          </p:cNvSpPr>
          <p:nvPr>
            <p:ph type="ctrTitle" idx="4294967295"/>
          </p:nvPr>
        </p:nvSpPr>
        <p:spPr>
          <a:xfrm>
            <a:off x="166688" y="715963"/>
            <a:ext cx="11858625" cy="1585912"/>
          </a:xfrm>
        </p:spPr>
        <p:txBody>
          <a:bodyPr/>
          <a:lstStyle/>
          <a:p>
            <a:pPr algn="ctr">
              <a:defRPr/>
            </a:pPr>
            <a:br>
              <a:rPr lang="en-US" altLang="zh-CN" sz="4000" dirty="0">
                <a:latin typeface="黑体" panose="02010609060101010101" pitchFamily="49" charset="-122"/>
                <a:ea typeface="黑体" panose="02010609060101010101" pitchFamily="49" charset="-122"/>
              </a:rPr>
            </a:br>
            <a:br>
              <a:rPr lang="en-US" altLang="zh-CN" sz="4000" dirty="0">
                <a:latin typeface="黑体" panose="02010609060101010101" pitchFamily="49" charset="-122"/>
                <a:ea typeface="黑体" panose="02010609060101010101" pitchFamily="49" charset="-122"/>
              </a:rPr>
            </a:br>
            <a:br>
              <a:rPr lang="en-US" altLang="zh-CN" sz="4000" dirty="0">
                <a:latin typeface="黑体" panose="02010609060101010101" pitchFamily="49" charset="-122"/>
                <a:ea typeface="黑体" panose="02010609060101010101" pitchFamily="49" charset="-122"/>
              </a:rPr>
            </a:br>
            <a:br>
              <a:rPr lang="en-US" altLang="zh-CN" sz="4000" dirty="0">
                <a:latin typeface="黑体" panose="02010609060101010101" pitchFamily="49" charset="-122"/>
                <a:ea typeface="黑体" panose="02010609060101010101" pitchFamily="49" charset="-122"/>
              </a:rPr>
            </a:br>
            <a:br>
              <a:rPr lang="en-US" altLang="zh-CN" sz="4000" dirty="0">
                <a:latin typeface="黑体" panose="02010609060101010101" pitchFamily="49" charset="-122"/>
                <a:ea typeface="黑体" panose="02010609060101010101" pitchFamily="49" charset="-122"/>
              </a:rPr>
            </a:br>
            <a:r>
              <a:rPr lang="zh-CN" altLang="en-US" sz="5400" dirty="0">
                <a:solidFill>
                  <a:srgbClr val="FF0000"/>
                </a:solidFill>
                <a:latin typeface="黑体" panose="02010609060101010101" pitchFamily="49" charset="-122"/>
                <a:ea typeface="黑体" panose="02010609060101010101" pitchFamily="49" charset="-122"/>
              </a:rPr>
              <a:t>“思想道德与法治”课</a:t>
            </a:r>
            <a:br>
              <a:rPr lang="en-US" altLang="zh-CN" sz="5400" dirty="0">
                <a:solidFill>
                  <a:srgbClr val="FF0000"/>
                </a:solidFill>
                <a:latin typeface="黑体" panose="02010609060101010101" pitchFamily="49" charset="-122"/>
                <a:ea typeface="黑体" panose="02010609060101010101" pitchFamily="49" charset="-122"/>
              </a:rPr>
            </a:br>
            <a:r>
              <a:rPr lang="en-US" altLang="zh-CN" sz="5400" dirty="0">
                <a:solidFill>
                  <a:srgbClr val="FF0000"/>
                </a:solidFill>
                <a:latin typeface="黑体" panose="02010609060101010101" pitchFamily="49" charset="-122"/>
                <a:ea typeface="黑体" panose="02010609060101010101" pitchFamily="49" charset="-122"/>
              </a:rPr>
              <a:t>  </a:t>
            </a:r>
            <a:r>
              <a:rPr lang="zh-CN" altLang="en-US" sz="5400" dirty="0">
                <a:solidFill>
                  <a:srgbClr val="FF0000"/>
                </a:solidFill>
                <a:latin typeface="黑体" panose="02010609060101010101" pitchFamily="49" charset="-122"/>
                <a:ea typeface="黑体" panose="02010609060101010101" pitchFamily="49" charset="-122"/>
              </a:rPr>
              <a:t>专题教学课件（</a:t>
            </a:r>
            <a:r>
              <a:rPr lang="en-US" altLang="zh-CN" sz="5400" dirty="0">
                <a:solidFill>
                  <a:srgbClr val="FF0000"/>
                </a:solidFill>
                <a:latin typeface="黑体" panose="02010609060101010101" pitchFamily="49" charset="-122"/>
                <a:ea typeface="黑体" panose="02010609060101010101" pitchFamily="49" charset="-122"/>
              </a:rPr>
              <a:t>2021</a:t>
            </a:r>
            <a:r>
              <a:rPr lang="zh-CN" altLang="en-US" sz="5400" dirty="0">
                <a:solidFill>
                  <a:srgbClr val="FF0000"/>
                </a:solidFill>
                <a:latin typeface="黑体" panose="02010609060101010101" pitchFamily="49" charset="-122"/>
                <a:ea typeface="黑体" panose="02010609060101010101" pitchFamily="49" charset="-122"/>
              </a:rPr>
              <a:t>年版）</a:t>
            </a:r>
            <a:br>
              <a:rPr lang="en-US" altLang="zh-CN" sz="4000" dirty="0">
                <a:latin typeface="黑体" panose="02010609060101010101" pitchFamily="49" charset="-122"/>
                <a:ea typeface="黑体" panose="02010609060101010101" pitchFamily="49" charset="-122"/>
              </a:rPr>
            </a:br>
            <a:br>
              <a:rPr lang="en-US" altLang="zh-CN" sz="4000" dirty="0">
                <a:latin typeface="黑体" panose="02010609060101010101" pitchFamily="49" charset="-122"/>
                <a:ea typeface="黑体" panose="02010609060101010101" pitchFamily="49" charset="-122"/>
              </a:rPr>
            </a:br>
            <a:br>
              <a:rPr lang="en-US" altLang="zh-CN" sz="4000" dirty="0">
                <a:latin typeface="黑体" panose="02010609060101010101" pitchFamily="49" charset="-122"/>
                <a:ea typeface="黑体" panose="02010609060101010101" pitchFamily="49" charset="-122"/>
              </a:rPr>
            </a:br>
            <a:r>
              <a:rPr lang="zh-CN" altLang="en-US" sz="2800" dirty="0">
                <a:latin typeface="黑体" panose="02010609060101010101" pitchFamily="49" charset="-122"/>
                <a:ea typeface="黑体" panose="02010609060101010101" pitchFamily="49" charset="-122"/>
              </a:rPr>
              <a:t>同济大学“思想道德修养与法律基础”课专题教学研究团队</a:t>
            </a:r>
            <a:br>
              <a:rPr lang="en-US" altLang="zh-CN" sz="2800" dirty="0">
                <a:latin typeface="黑体" panose="02010609060101010101" pitchFamily="49" charset="-122"/>
                <a:ea typeface="黑体" panose="02010609060101010101" pitchFamily="49" charset="-122"/>
              </a:rPr>
            </a:br>
            <a:r>
              <a:rPr lang="zh-CN" altLang="en-US" sz="2800" dirty="0">
                <a:latin typeface="黑体" panose="02010609060101010101" pitchFamily="49" charset="-122"/>
                <a:ea typeface="黑体" panose="02010609060101010101" pitchFamily="49" charset="-122"/>
              </a:rPr>
              <a:t>上海高校“思想道德修养与法律基础”课分教学指导委员会</a:t>
            </a:r>
            <a:endParaRPr lang="zh-CN" altLang="en-US" sz="2800" b="0"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transition spd="slow" advClick="0" advTm="15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灯片编号占位符 2"/>
          <p:cNvSpPr>
            <a:spLocks noGrp="1"/>
          </p:cNvSpPr>
          <p:nvPr>
            <p:ph type="sldNum" sz="quarter" idx="12"/>
          </p:nvPr>
        </p:nvSpPr>
        <p:spPr/>
        <p:txBody>
          <a:bodyPr/>
          <a:p>
            <a:pPr>
              <a:defRPr/>
            </a:pPr>
            <a:fld id="{6530D086-1A65-4AC6-9138-8B84CE7A62E1}" type="slidenum">
              <a:rPr lang="zh-CN" altLang="en-US"/>
            </a:fld>
            <a:endParaRPr lang="en-US" altLang="zh-CN"/>
          </a:p>
        </p:txBody>
      </p:sp>
      <p:pic>
        <p:nvPicPr>
          <p:cNvPr id="5" name="图片 4"/>
          <p:cNvPicPr>
            <a:picLocks noChangeAspect="1"/>
          </p:cNvPicPr>
          <p:nvPr/>
        </p:nvPicPr>
        <p:blipFill>
          <a:blip r:embed="rId1"/>
          <a:stretch>
            <a:fillRect/>
          </a:stretch>
        </p:blipFill>
        <p:spPr>
          <a:xfrm>
            <a:off x="1386205" y="82550"/>
            <a:ext cx="9419590" cy="6637655"/>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p:cNvSpPr txBox="1">
            <a:spLocks noChangeArrowheads="1"/>
          </p:cNvSpPr>
          <p:nvPr/>
        </p:nvSpPr>
        <p:spPr bwMode="auto">
          <a:xfrm>
            <a:off x="5087204" y="624767"/>
            <a:ext cx="680952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lnSpc>
                <a:spcPct val="150000"/>
              </a:lnSpc>
            </a:pPr>
            <a:r>
              <a:rPr lang="zh-CN" altLang="en-US" sz="2800" b="1" dirty="0">
                <a:solidFill>
                  <a:schemeClr val="tx2"/>
                </a:solidFill>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草帽书记”杨善洲似乎很傻。在位时，他手里有权，却不为自己和子女谋半分利；退休后，“自讨苦吃”垦殖荒山22年，将政府奖励自己的十几万元捐了出来；病逝前，又把价值3亿多元的林场经营权无偿交给国家……生为守大义，死成千古贤。从这个角度看，他得到的很丰厚、很珍贵、很长久。</a:t>
            </a:r>
            <a:endParaRPr lang="zh-CN" altLang="en-US" sz="2800" b="1" dirty="0">
              <a:latin typeface="宋体" panose="02010600030101010101" pitchFamily="2" charset="-122"/>
              <a:ea typeface="宋体" panose="02010600030101010101" pitchFamily="2" charset="-122"/>
            </a:endParaRPr>
          </a:p>
        </p:txBody>
      </p:sp>
      <p:pic>
        <p:nvPicPr>
          <p:cNvPr id="81924" name="Picture 4" descr="https://timgsa.baidu.com/timg?image&amp;quality=80&amp;size=b9999_10000&amp;sec=1534527824501&amp;di=359965a8a3d96f7c187b36487a9fbfba&amp;imgtype=0&amp;src=http%3A%2F%2Fp3.img.cctvpic.com%2Fphotoworkspace%2Fcontentimg%2F2012%2F06%2F21%2F201206211648109314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0663" y="1976754"/>
            <a:ext cx="4600575" cy="30670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文本框 3"/>
          <p:cNvSpPr txBox="1">
            <a:spLocks noChangeArrowheads="1"/>
          </p:cNvSpPr>
          <p:nvPr/>
        </p:nvSpPr>
        <p:spPr bwMode="auto">
          <a:xfrm>
            <a:off x="1347788" y="5273675"/>
            <a:ext cx="3211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buFont typeface="Arial" panose="020B0604020202020204" pitchFamily="34" charset="0"/>
              <a:buNone/>
            </a:pPr>
            <a:r>
              <a:rPr lang="zh-CN" altLang="en-US" sz="2800">
                <a:solidFill>
                  <a:srgbClr val="2B4D8A"/>
                </a:solidFill>
                <a:latin typeface="宋体" panose="02010600030101010101" pitchFamily="2" charset="-122"/>
                <a:ea typeface="宋体" panose="02010600030101010101" pitchFamily="2" charset="-122"/>
              </a:rPr>
              <a:t>杨善洲的得失观</a:t>
            </a:r>
            <a:endParaRPr lang="zh-CN" altLang="en-US" sz="2800">
              <a:solidFill>
                <a:srgbClr val="2B4D8A"/>
              </a:solidFill>
              <a:latin typeface="宋体" panose="02010600030101010101" pitchFamily="2" charset="-122"/>
              <a:ea typeface="宋体" panose="02010600030101010101" pitchFamily="2" charset="-122"/>
            </a:endParaRPr>
          </a:p>
        </p:txBody>
      </p:sp>
      <p:sp>
        <p:nvSpPr>
          <p:cNvPr id="6" name="标题 1"/>
          <p:cNvSpPr>
            <a:spLocks noGrp="1" noChangeArrowheads="1"/>
          </p:cNvSpPr>
          <p:nvPr>
            <p:ph type="title"/>
            <p:custDataLst>
              <p:tags r:id="rId2"/>
            </p:custDataLst>
          </p:nvPr>
        </p:nvSpPr>
        <p:spPr>
          <a:xfrm>
            <a:off x="889835" y="780378"/>
            <a:ext cx="8046028" cy="843274"/>
          </a:xfrm>
        </p:spPr>
        <p:txBody>
          <a:bodyPr/>
          <a:lstStyle/>
          <a:p>
            <a:r>
              <a:rPr lang="en-US" altLang="zh-CN" sz="3200" b="0" dirty="0">
                <a:solidFill>
                  <a:srgbClr val="434343"/>
                </a:solidFill>
                <a:latin typeface="黑体" panose="02010609060101010101" pitchFamily="49" charset="-122"/>
                <a:ea typeface="黑体" panose="02010609060101010101" pitchFamily="49" charset="-122"/>
              </a:rPr>
              <a:t>1   </a:t>
            </a:r>
            <a:r>
              <a:rPr lang="zh-CN" altLang="en-US" sz="3200" b="0" dirty="0">
                <a:solidFill>
                  <a:srgbClr val="434343"/>
                </a:solidFill>
                <a:latin typeface="黑体" panose="02010609060101010101" pitchFamily="49" charset="-122"/>
                <a:ea typeface="黑体" panose="02010609060101010101" pitchFamily="49" charset="-122"/>
              </a:rPr>
              <a:t>正确看待得与失</a:t>
            </a:r>
            <a:endParaRPr lang="zh-CN" altLang="en-US" sz="3200" b="0" dirty="0">
              <a:solidFill>
                <a:srgbClr val="C00000"/>
              </a:solidFill>
              <a:latin typeface="黑体" panose="02010609060101010101" pitchFamily="49" charset="-122"/>
              <a:ea typeface="黑体" panose="02010609060101010101" pitchFamily="49" charset="-122"/>
            </a:endParaRPr>
          </a:p>
        </p:txBody>
      </p:sp>
      <p:grpSp>
        <p:nvGrpSpPr>
          <p:cNvPr id="7" name="组合 1"/>
          <p:cNvGrpSpPr/>
          <p:nvPr/>
        </p:nvGrpSpPr>
        <p:grpSpPr bwMode="auto">
          <a:xfrm>
            <a:off x="604008" y="864066"/>
            <a:ext cx="813732" cy="662730"/>
            <a:chOff x="833" y="671"/>
            <a:chExt cx="2170" cy="1948"/>
          </a:xfrm>
          <a:solidFill>
            <a:srgbClr val="FFC000"/>
          </a:solidFill>
        </p:grpSpPr>
        <p:sp>
          <p:nvSpPr>
            <p:cNvPr id="8" name="矩形 7"/>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10" name="直接连接符 9"/>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5"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（一）辩证对待人生矛盾</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noChangeArrowheads="1"/>
          </p:cNvSpPr>
          <p:nvPr>
            <p:ph type="title"/>
            <p:custDataLst>
              <p:tags r:id="rId1"/>
            </p:custDataLst>
          </p:nvPr>
        </p:nvSpPr>
        <p:spPr>
          <a:xfrm>
            <a:off x="938635" y="746967"/>
            <a:ext cx="8046028" cy="843274"/>
          </a:xfrm>
        </p:spPr>
        <p:txBody>
          <a:bodyPr/>
          <a:lstStyle/>
          <a:p>
            <a:r>
              <a:rPr lang="en-US" altLang="zh-CN" sz="3200" b="0" dirty="0">
                <a:solidFill>
                  <a:srgbClr val="434343"/>
                </a:solidFill>
                <a:latin typeface="黑体" panose="02010609060101010101" pitchFamily="49" charset="-122"/>
                <a:ea typeface="黑体" panose="02010609060101010101" pitchFamily="49" charset="-122"/>
              </a:rPr>
              <a:t>2  </a:t>
            </a:r>
            <a:r>
              <a:rPr lang="zh-CN" altLang="en-US" sz="3200" dirty="0">
                <a:solidFill>
                  <a:srgbClr val="000000"/>
                </a:solidFill>
                <a:latin typeface="宋体" panose="02010600030101010101" pitchFamily="2" charset="-122"/>
                <a:ea typeface="宋体" panose="02010600030101010101" pitchFamily="2" charset="-122"/>
              </a:rPr>
              <a:t>正确看待苦与乐</a:t>
            </a:r>
            <a:endParaRPr lang="zh-CN" altLang="en-US" sz="3200" b="0" dirty="0">
              <a:solidFill>
                <a:srgbClr val="C00000"/>
              </a:solidFill>
              <a:latin typeface="黑体" panose="02010609060101010101" pitchFamily="49" charset="-122"/>
              <a:ea typeface="黑体" panose="02010609060101010101" pitchFamily="49" charset="-122"/>
            </a:endParaRPr>
          </a:p>
        </p:txBody>
      </p:sp>
      <p:grpSp>
        <p:nvGrpSpPr>
          <p:cNvPr id="16" name="组合 1"/>
          <p:cNvGrpSpPr/>
          <p:nvPr/>
        </p:nvGrpSpPr>
        <p:grpSpPr bwMode="auto">
          <a:xfrm>
            <a:off x="623823" y="830775"/>
            <a:ext cx="813732" cy="662730"/>
            <a:chOff x="833" y="671"/>
            <a:chExt cx="2170" cy="1948"/>
          </a:xfrm>
          <a:solidFill>
            <a:srgbClr val="FFC000"/>
          </a:solidFill>
        </p:grpSpPr>
        <p:sp>
          <p:nvSpPr>
            <p:cNvPr id="17" name="矩形 16"/>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18" name="直接连接符 17"/>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702571" y="1828602"/>
            <a:ext cx="4822526" cy="3970318"/>
          </a:xfrm>
          <a:prstGeom prst="rect">
            <a:avLst/>
          </a:prstGeom>
        </p:spPr>
        <p:txBody>
          <a:bodyPr wrap="square">
            <a:spAutoFit/>
          </a:bodyPr>
          <a:lstStyle/>
          <a:p>
            <a:pPr>
              <a:lnSpc>
                <a:spcPct val="150000"/>
              </a:lnSpc>
            </a:pPr>
            <a:r>
              <a:rPr lang="en-US" altLang="zh-CN" sz="2400" dirty="0">
                <a:solidFill>
                  <a:srgbClr val="646569"/>
                </a:solidFill>
                <a:latin typeface="宋体" panose="02010600030101010101" pitchFamily="2" charset="-122"/>
                <a:ea typeface="宋体" panose="02010600030101010101" pitchFamily="2" charset="-122"/>
              </a:rPr>
              <a:t>2004</a:t>
            </a:r>
            <a:r>
              <a:rPr lang="zh-CN" altLang="en-US" sz="2400" dirty="0">
                <a:solidFill>
                  <a:srgbClr val="646569"/>
                </a:solidFill>
                <a:latin typeface="宋体" panose="02010600030101010101" pitchFamily="2" charset="-122"/>
                <a:ea typeface="宋体" panose="02010600030101010101" pitchFamily="2" charset="-122"/>
              </a:rPr>
              <a:t>年</a:t>
            </a:r>
            <a:r>
              <a:rPr lang="en-US" altLang="zh-CN" sz="2400" dirty="0">
                <a:solidFill>
                  <a:srgbClr val="646569"/>
                </a:solidFill>
                <a:latin typeface="宋体" panose="02010600030101010101" pitchFamily="2" charset="-122"/>
                <a:ea typeface="宋体" panose="02010600030101010101" pitchFamily="2" charset="-122"/>
              </a:rPr>
              <a:t>8</a:t>
            </a:r>
            <a:r>
              <a:rPr lang="zh-CN" altLang="en-US" sz="2400" dirty="0">
                <a:solidFill>
                  <a:srgbClr val="646569"/>
                </a:solidFill>
                <a:latin typeface="宋体" panose="02010600030101010101" pitchFamily="2" charset="-122"/>
                <a:ea typeface="宋体" panose="02010600030101010101" pitchFamily="2" charset="-122"/>
              </a:rPr>
              <a:t>月</a:t>
            </a:r>
            <a:r>
              <a:rPr lang="en-US" altLang="zh-CN" sz="2400" dirty="0">
                <a:solidFill>
                  <a:srgbClr val="646569"/>
                </a:solidFill>
                <a:latin typeface="宋体" panose="02010600030101010101" pitchFamily="2" charset="-122"/>
                <a:ea typeface="宋体" panose="02010600030101010101" pitchFamily="2" charset="-122"/>
              </a:rPr>
              <a:t>14</a:t>
            </a:r>
            <a:r>
              <a:rPr lang="zh-CN" altLang="en-US" sz="2400" dirty="0">
                <a:solidFill>
                  <a:srgbClr val="646569"/>
                </a:solidFill>
                <a:latin typeface="宋体" panose="02010600030101010101" pitchFamily="2" charset="-122"/>
                <a:ea typeface="宋体" panose="02010600030101010101" pitchFamily="2" charset="-122"/>
              </a:rPr>
              <a:t>日，时任浙江省省委书记的习近平接受延安电视台</a:t>
            </a:r>
            <a:r>
              <a:rPr lang="en-US" altLang="zh-CN" sz="2400" dirty="0">
                <a:solidFill>
                  <a:srgbClr val="646569"/>
                </a:solidFill>
                <a:latin typeface="宋体" panose="02010600030101010101" pitchFamily="2" charset="-122"/>
                <a:ea typeface="宋体" panose="02010600030101010101" pitchFamily="2" charset="-122"/>
              </a:rPr>
              <a:t>《</a:t>
            </a:r>
            <a:r>
              <a:rPr lang="zh-CN" altLang="en-US" sz="2400" dirty="0">
                <a:solidFill>
                  <a:srgbClr val="646569"/>
                </a:solidFill>
                <a:latin typeface="宋体" panose="02010600030101010101" pitchFamily="2" charset="-122"/>
                <a:ea typeface="宋体" panose="02010600030101010101" pitchFamily="2" charset="-122"/>
              </a:rPr>
              <a:t>我是延安人</a:t>
            </a:r>
            <a:r>
              <a:rPr lang="en-US" altLang="zh-CN" sz="2400" dirty="0">
                <a:solidFill>
                  <a:srgbClr val="646569"/>
                </a:solidFill>
                <a:latin typeface="宋体" panose="02010600030101010101" pitchFamily="2" charset="-122"/>
                <a:ea typeface="宋体" panose="02010600030101010101" pitchFamily="2" charset="-122"/>
              </a:rPr>
              <a:t>》</a:t>
            </a:r>
            <a:r>
              <a:rPr lang="zh-CN" altLang="en-US" sz="2400" dirty="0">
                <a:solidFill>
                  <a:srgbClr val="646569"/>
                </a:solidFill>
                <a:latin typeface="宋体" panose="02010600030101010101" pitchFamily="2" charset="-122"/>
                <a:ea typeface="宋体" panose="02010600030101010101" pitchFamily="2" charset="-122"/>
              </a:rPr>
              <a:t>节目专访，畅谈自己的生活、工作和家庭等，回忆在延安的插队岁月，吃了很多苦。可慢慢融入那里以后，才发现生活中有很多乐趣，为乡亲们谋福利更是快乐。</a:t>
            </a:r>
            <a:endParaRPr lang="zh-CN" altLang="en-US" sz="2400" dirty="0">
              <a:latin typeface="宋体" panose="02010600030101010101" pitchFamily="2" charset="-122"/>
              <a:ea typeface="宋体" panose="02010600030101010101" pitchFamily="2" charset="-122"/>
            </a:endParaRPr>
          </a:p>
        </p:txBody>
      </p:sp>
      <p:sp>
        <p:nvSpPr>
          <p:cNvPr id="4" name="矩形 3"/>
          <p:cNvSpPr/>
          <p:nvPr/>
        </p:nvSpPr>
        <p:spPr>
          <a:xfrm>
            <a:off x="6365631" y="830775"/>
            <a:ext cx="5380185" cy="5593839"/>
          </a:xfrm>
          <a:prstGeom prst="rect">
            <a:avLst/>
          </a:prstGeom>
          <a:solidFill>
            <a:schemeClr val="bg1">
              <a:lumMod val="95000"/>
            </a:schemeClr>
          </a:solidFill>
        </p:spPr>
        <p:txBody>
          <a:bodyPr wrap="square">
            <a:spAutoFit/>
          </a:bodyPr>
          <a:lstStyle/>
          <a:p>
            <a:pPr marL="457200" indent="-457200">
              <a:lnSpc>
                <a:spcPts val="3900"/>
              </a:lnSpc>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我一去最受不了的就是跳蚤，不知道现在还有没有了，当时那个跳蚤，我这个皮肤很过敏，一咬就是成片的红包，最后红包就变成水泡了，水泡就烂掉，哎呀，痛不欲生啊。但是三年以后过去了，那也真是叫“牛肉马皮”了，不怕咬了。</a:t>
            </a:r>
            <a:endParaRPr lang="en-US" altLang="zh-CN" sz="2400" dirty="0">
              <a:solidFill>
                <a:srgbClr val="FF0000"/>
              </a:solidFill>
              <a:latin typeface="宋体" panose="02010600030101010101" pitchFamily="2" charset="-122"/>
              <a:ea typeface="宋体" panose="02010600030101010101" pitchFamily="2" charset="-122"/>
            </a:endParaRPr>
          </a:p>
          <a:p>
            <a:pPr marL="457200" indent="-457200">
              <a:lnSpc>
                <a:spcPts val="3900"/>
              </a:lnSpc>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我总感觉到了插队以后，是获得了一个升华和净化。个人确实是一种脱胎换骨的感觉。</a:t>
            </a:r>
            <a:endParaRPr lang="en-US" altLang="zh-CN" sz="2400" dirty="0">
              <a:solidFill>
                <a:srgbClr val="FF0000"/>
              </a:solidFill>
              <a:latin typeface="宋体" panose="02010600030101010101" pitchFamily="2" charset="-122"/>
              <a:ea typeface="宋体" panose="02010600030101010101" pitchFamily="2" charset="-122"/>
            </a:endParaRPr>
          </a:p>
          <a:p>
            <a:pPr algn="r">
              <a:lnSpc>
                <a:spcPts val="3900"/>
              </a:lnSpc>
            </a:pPr>
            <a:r>
              <a:rPr lang="en-US" altLang="zh-CN" sz="2400" dirty="0">
                <a:solidFill>
                  <a:srgbClr val="FF0000"/>
                </a:solidFill>
                <a:latin typeface="宋体" panose="02010600030101010101" pitchFamily="2" charset="-122"/>
                <a:ea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习近平</a:t>
            </a:r>
            <a:endParaRPr lang="zh-CN" altLang="en-US" sz="2400" dirty="0">
              <a:solidFill>
                <a:srgbClr val="FF0000"/>
              </a:solidFill>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13"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（一）辩证对待人生矛盾</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文本框 99"/>
          <p:cNvSpPr txBox="1">
            <a:spLocks noChangeArrowheads="1"/>
          </p:cNvSpPr>
          <p:nvPr/>
        </p:nvSpPr>
        <p:spPr bwMode="auto">
          <a:xfrm>
            <a:off x="3524017" y="1696544"/>
            <a:ext cx="8293100"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40000"/>
              </a:lnSpc>
            </a:pPr>
            <a:r>
              <a:rPr lang="en-US" altLang="zh-CN" sz="2800" dirty="0">
                <a:latin typeface="宋体" panose="02010600030101010101" pitchFamily="2" charset="-122"/>
                <a:ea typeface="宋体" panose="02010600030101010101" pitchFamily="2" charset="-122"/>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行为所能达到的一切善的顶点又是什么呢？这是</a:t>
            </a:r>
            <a:r>
              <a:rPr lang="zh-CN"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幸福</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err="1">
                <a:latin typeface="Times New Roman" panose="02020603050405020304" pitchFamily="18" charset="0"/>
                <a:ea typeface="楷体" panose="02010609060101010101" pitchFamily="49" charset="-122"/>
                <a:cs typeface="Times New Roman" panose="02020603050405020304" pitchFamily="18" charset="0"/>
              </a:rPr>
              <a:t>εὐδ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αιμονία/</a:t>
            </a:r>
            <a:r>
              <a:rPr lang="en-US" altLang="zh-CN" sz="2800" i="1" dirty="0">
                <a:latin typeface="Times New Roman" panose="02020603050405020304" pitchFamily="18" charset="0"/>
                <a:ea typeface="楷体" panose="02010609060101010101" pitchFamily="49" charset="-122"/>
                <a:cs typeface="Times New Roman" panose="02020603050405020304" pitchFamily="18" charset="0"/>
              </a:rPr>
              <a:t>eudaimonia</a:t>
            </a:r>
            <a:r>
              <a:rPr lang="zh-CN"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4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亚里士多德</a:t>
            </a:r>
            <a:r>
              <a:rPr lang="zh-CN" altLang="en-US" sz="2800" dirty="0">
                <a:latin typeface="宋体" panose="02010600030101010101" pitchFamily="2" charset="-122"/>
                <a:ea typeface="宋体" panose="02010600030101010101" pitchFamily="2" charset="-122"/>
              </a:rPr>
              <a:t>，</a:t>
            </a:r>
            <a:r>
              <a:rPr lang="zh-CN" altLang="zh-CN" sz="2800" dirty="0">
                <a:latin typeface="宋体" panose="02010600030101010101" pitchFamily="2" charset="-122"/>
                <a:ea typeface="宋体" panose="02010600030101010101" pitchFamily="2" charset="-122"/>
              </a:rPr>
              <a:t>《尼各马可伦理学》第一卷</a:t>
            </a:r>
            <a:endParaRPr lang="en-US" altLang="en-US" sz="2800" dirty="0">
              <a:latin typeface="宋体" panose="02010600030101010101" pitchFamily="2" charset="-122"/>
              <a:ea typeface="宋体" panose="02010600030101010101" pitchFamily="2" charset="-122"/>
            </a:endParaRPr>
          </a:p>
        </p:txBody>
      </p:sp>
      <p:sp>
        <p:nvSpPr>
          <p:cNvPr id="9" name="文本框 3"/>
          <p:cNvSpPr txBox="1">
            <a:spLocks noChangeArrowheads="1"/>
          </p:cNvSpPr>
          <p:nvPr/>
        </p:nvSpPr>
        <p:spPr bwMode="auto">
          <a:xfrm>
            <a:off x="2405143" y="1019452"/>
            <a:ext cx="4361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4400" dirty="0">
                <a:solidFill>
                  <a:srgbClr val="CC4E3F"/>
                </a:solidFill>
                <a:latin typeface="+mj-ea"/>
                <a:ea typeface="+mj-ea"/>
              </a:rPr>
              <a:t>？</a:t>
            </a:r>
            <a:endParaRPr lang="zh-CN" altLang="en-US" sz="4400" dirty="0">
              <a:solidFill>
                <a:srgbClr val="CC4E3F"/>
              </a:solidFill>
              <a:latin typeface="+mj-ea"/>
              <a:ea typeface="+mj-ea"/>
            </a:endParaRPr>
          </a:p>
        </p:txBody>
      </p:sp>
      <p:sp>
        <p:nvSpPr>
          <p:cNvPr id="12" name="文本框 5"/>
          <p:cNvSpPr txBox="1"/>
          <p:nvPr/>
        </p:nvSpPr>
        <p:spPr>
          <a:xfrm>
            <a:off x="554262" y="3843789"/>
            <a:ext cx="11083476" cy="1930337"/>
          </a:xfrm>
          <a:prstGeom prst="rect">
            <a:avLst/>
          </a:prstGeom>
          <a:gradFill>
            <a:gsLst>
              <a:gs pos="0">
                <a:schemeClr val="accent1">
                  <a:lumMod val="20000"/>
                  <a:lumOff val="80000"/>
                  <a:alpha val="100000"/>
                </a:schemeClr>
              </a:gs>
              <a:gs pos="100000">
                <a:schemeClr val="accent2">
                  <a:alpha val="0"/>
                </a:schemeClr>
              </a:gs>
            </a:gsLst>
            <a:path path="circle">
              <a:fillToRect t="100000" r="100000"/>
            </a:path>
            <a:tileRect l="-100000" b="-100000"/>
          </a:gradFill>
          <a:ln w="9525">
            <a:noFill/>
          </a:ln>
        </p:spPr>
        <p:txBody>
          <a:bodyPr wrap="square">
            <a:spAutoFit/>
          </a:bodyPr>
          <a:lstStyle>
            <a:lvl1pPr indent="255905">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pPr>
            <a:r>
              <a:rPr altLang="zh-CN" sz="2800" noProof="1">
                <a:solidFill>
                  <a:srgbClr val="002060"/>
                </a:solidFill>
                <a:latin typeface="楷体" panose="02010609060101010101" pitchFamily="49" charset="-122"/>
                <a:ea typeface="楷体" panose="02010609060101010101" pitchFamily="49" charset="-122"/>
              </a:rPr>
              <a:t>只有平庸的人才会认为快乐和幸福是等同的。因为幸福之中自然包含快乐</a:t>
            </a:r>
            <a:r>
              <a:rPr lang="en-US" altLang="zh-CN" sz="2800" noProof="1">
                <a:solidFill>
                  <a:srgbClr val="002060"/>
                </a:solidFill>
                <a:latin typeface="楷体" panose="02010609060101010101" pitchFamily="49" charset="-122"/>
                <a:ea typeface="楷体" panose="02010609060101010101" pitchFamily="49" charset="-122"/>
              </a:rPr>
              <a:t>,</a:t>
            </a:r>
            <a:r>
              <a:rPr altLang="zh-CN" sz="2800" noProof="1">
                <a:solidFill>
                  <a:srgbClr val="002060"/>
                </a:solidFill>
                <a:latin typeface="楷体" panose="02010609060101010101" pitchFamily="49" charset="-122"/>
                <a:ea typeface="楷体" panose="02010609060101010101" pitchFamily="49" charset="-122"/>
              </a:rPr>
              <a:t>但快乐只是一种伴随性的东西，它们产生于官能的实现中，并非所有的快乐都有某种与自身不同的目的。它们在属上是不同的。</a:t>
            </a:r>
            <a:endParaRPr altLang="zh-CN" sz="2800" noProof="1">
              <a:solidFill>
                <a:srgbClr val="002060"/>
              </a:solidFill>
              <a:latin typeface="楷体" panose="02010609060101010101" pitchFamily="49" charset="-122"/>
              <a:ea typeface="楷体" panose="02010609060101010101" pitchFamily="49" charset="-122"/>
            </a:endParaRPr>
          </a:p>
        </p:txBody>
      </p:sp>
      <p:sp>
        <p:nvSpPr>
          <p:cNvPr id="10" name="标题 1"/>
          <p:cNvSpPr>
            <a:spLocks noGrp="1" noChangeArrowheads="1"/>
          </p:cNvSpPr>
          <p:nvPr>
            <p:ph type="title"/>
            <p:custDataLst>
              <p:tags r:id="rId1"/>
            </p:custDataLst>
          </p:nvPr>
        </p:nvSpPr>
        <p:spPr>
          <a:xfrm>
            <a:off x="1279562" y="942228"/>
            <a:ext cx="8046028" cy="843274"/>
          </a:xfrm>
        </p:spPr>
        <p:txBody>
          <a:bodyPr/>
          <a:lstStyle/>
          <a:p>
            <a:r>
              <a:rPr lang="zh-CN" altLang="en-US" sz="3200" dirty="0">
                <a:latin typeface="黑体" panose="02010609060101010101" pitchFamily="49" charset="-122"/>
                <a:ea typeface="黑体" panose="02010609060101010101" pitchFamily="49" charset="-122"/>
              </a:rPr>
              <a:t>快乐 </a:t>
            </a:r>
            <a:r>
              <a:rPr lang="en-US" altLang="zh-CN" sz="3600" dirty="0">
                <a:latin typeface="黑体" panose="02010609060101010101" pitchFamily="49" charset="-122"/>
                <a:ea typeface="黑体" panose="02010609060101010101" pitchFamily="49" charset="-122"/>
              </a:rPr>
              <a:t>= </a:t>
            </a:r>
            <a:r>
              <a:rPr lang="zh-CN" altLang="en-US" sz="3200" dirty="0">
                <a:latin typeface="黑体" panose="02010609060101010101" pitchFamily="49" charset="-122"/>
                <a:ea typeface="黑体" panose="02010609060101010101" pitchFamily="49" charset="-122"/>
              </a:rPr>
              <a:t>幸福</a:t>
            </a:r>
            <a:endParaRPr lang="zh-CN" altLang="en-US" sz="3200" dirty="0">
              <a:solidFill>
                <a:srgbClr val="C00000"/>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7"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（一）辩证对待人生矛盾</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92730" y="875280"/>
            <a:ext cx="5134853" cy="2824169"/>
          </a:xfrm>
          <a:prstGeom prst="rect">
            <a:avLst/>
          </a:prstGeom>
        </p:spPr>
      </p:pic>
      <p:sp>
        <p:nvSpPr>
          <p:cNvPr id="7" name="矩形 6"/>
          <p:cNvSpPr/>
          <p:nvPr/>
        </p:nvSpPr>
        <p:spPr>
          <a:xfrm>
            <a:off x="848396" y="1902177"/>
            <a:ext cx="5134853" cy="1955022"/>
          </a:xfrm>
          <a:prstGeom prst="rect">
            <a:avLst/>
          </a:prstGeom>
        </p:spPr>
        <p:txBody>
          <a:bodyPr wrap="square">
            <a:spAutoFit/>
          </a:bodyPr>
          <a:lstStyle/>
          <a:p>
            <a:pPr>
              <a:lnSpc>
                <a:spcPct val="150000"/>
              </a:lnSpc>
            </a:pPr>
            <a:r>
              <a:rPr lang="zh-CN" altLang="zh-CN" sz="2800" dirty="0">
                <a:solidFill>
                  <a:srgbClr val="FF0000"/>
                </a:solidFill>
                <a:latin typeface="华文中宋" panose="02010600040101010101" charset="-122"/>
                <a:ea typeface="华文中宋" panose="02010600040101010101" charset="-122"/>
              </a:rPr>
              <a:t>世界上没有坐享其成的好事，要幸福就要奋斗</a:t>
            </a:r>
            <a:r>
              <a:rPr lang="zh-CN" altLang="en-US" sz="2800" dirty="0">
                <a:solidFill>
                  <a:srgbClr val="FF0000"/>
                </a:solidFill>
                <a:latin typeface="华文中宋" panose="02010600040101010101" charset="-122"/>
                <a:ea typeface="华文中宋" panose="02010600040101010101" charset="-122"/>
              </a:rPr>
              <a:t>。</a:t>
            </a:r>
            <a:endParaRPr lang="en-US" altLang="zh-CN" sz="2800" dirty="0">
              <a:solidFill>
                <a:srgbClr val="FF0000"/>
              </a:solidFill>
              <a:latin typeface="华文中宋" panose="02010600040101010101" charset="-122"/>
              <a:ea typeface="华文中宋" panose="02010600040101010101" charset="-122"/>
            </a:endParaRPr>
          </a:p>
          <a:p>
            <a:pPr>
              <a:lnSpc>
                <a:spcPct val="150000"/>
              </a:lnSpc>
            </a:pPr>
            <a:r>
              <a:rPr lang="zh-CN" altLang="zh-CN" sz="2800" dirty="0">
                <a:solidFill>
                  <a:srgbClr val="FF0000"/>
                </a:solidFill>
                <a:latin typeface="华文中宋" panose="02010600040101010101" charset="-122"/>
                <a:ea typeface="华文中宋" panose="02010600040101010101" charset="-122"/>
              </a:rPr>
              <a:t>幸福都是奋斗出来的</a:t>
            </a:r>
            <a:r>
              <a:rPr lang="zh-CN" altLang="en-US" sz="2800" dirty="0">
                <a:solidFill>
                  <a:srgbClr val="FF0000"/>
                </a:solidFill>
                <a:latin typeface="华文中宋" panose="02010600040101010101" charset="-122"/>
                <a:ea typeface="华文中宋" panose="02010600040101010101" charset="-122"/>
              </a:rPr>
              <a:t>。</a:t>
            </a:r>
            <a:endParaRPr lang="zh-CN" altLang="en-US" sz="2800" dirty="0">
              <a:solidFill>
                <a:srgbClr val="FF0000"/>
              </a:solidFill>
              <a:latin typeface="华文中宋" panose="02010600040101010101" charset="-122"/>
              <a:ea typeface="华文中宋" panose="02010600040101010101" charset="-122"/>
            </a:endParaRPr>
          </a:p>
        </p:txBody>
      </p:sp>
      <p:sp>
        <p:nvSpPr>
          <p:cNvPr id="8" name="矩形 7"/>
          <p:cNvSpPr/>
          <p:nvPr/>
        </p:nvSpPr>
        <p:spPr>
          <a:xfrm>
            <a:off x="809355" y="4027698"/>
            <a:ext cx="10966750" cy="1955022"/>
          </a:xfrm>
          <a:prstGeom prst="rect">
            <a:avLst/>
          </a:prstGeom>
        </p:spPr>
        <p:txBody>
          <a:bodyPr wrap="square">
            <a:spAutoFit/>
          </a:bodyPr>
          <a:lstStyle/>
          <a:p>
            <a:pPr>
              <a:lnSpc>
                <a:spcPct val="150000"/>
              </a:lnSpc>
            </a:pPr>
            <a:r>
              <a:rPr lang="zh-CN" altLang="zh-CN" sz="2800" dirty="0">
                <a:solidFill>
                  <a:srgbClr val="FF0000"/>
                </a:solidFill>
                <a:latin typeface="华文中宋" panose="02010600040101010101" charset="-122"/>
                <a:ea typeface="华文中宋" panose="02010600040101010101" charset="-122"/>
              </a:rPr>
              <a:t>奋斗本身就是一种幸福，只有奋斗的人生才称得上幸福的人生</a:t>
            </a:r>
            <a:r>
              <a:rPr lang="zh-CN" altLang="en-US" sz="2800" dirty="0">
                <a:solidFill>
                  <a:srgbClr val="FF0000"/>
                </a:solidFill>
                <a:latin typeface="华文中宋" panose="02010600040101010101" charset="-122"/>
                <a:ea typeface="华文中宋" panose="02010600040101010101" charset="-122"/>
              </a:rPr>
              <a:t>。</a:t>
            </a:r>
            <a:r>
              <a:rPr lang="zh-CN" altLang="zh-CN" sz="2800" dirty="0">
                <a:solidFill>
                  <a:srgbClr val="FF0000"/>
                </a:solidFill>
                <a:latin typeface="华文中宋" panose="02010600040101010101" charset="-122"/>
                <a:ea typeface="华文中宋" panose="02010600040101010101" charset="-122"/>
              </a:rPr>
              <a:t>奋斗者是精神最为富足的人，也是最懂得幸福、最享受幸福的人。</a:t>
            </a:r>
            <a:endParaRPr lang="en-US" altLang="zh-CN" sz="2800" dirty="0">
              <a:solidFill>
                <a:srgbClr val="FF0000"/>
              </a:solidFill>
              <a:latin typeface="华文中宋" panose="02010600040101010101" charset="-122"/>
              <a:ea typeface="华文中宋" panose="02010600040101010101" charset="-122"/>
            </a:endParaRPr>
          </a:p>
          <a:p>
            <a:pPr algn="r">
              <a:lnSpc>
                <a:spcPct val="150000"/>
              </a:lnSpc>
            </a:pPr>
            <a:r>
              <a:rPr lang="en-US" altLang="zh-CN" sz="2800" dirty="0">
                <a:solidFill>
                  <a:srgbClr val="FF0000"/>
                </a:solidFill>
                <a:latin typeface="华文中宋" panose="02010600040101010101" charset="-122"/>
                <a:ea typeface="华文中宋" panose="02010600040101010101" charset="-122"/>
              </a:rPr>
              <a:t>——</a:t>
            </a:r>
            <a:r>
              <a:rPr lang="zh-CN" altLang="en-US" sz="2800" dirty="0">
                <a:solidFill>
                  <a:srgbClr val="FF0000"/>
                </a:solidFill>
                <a:latin typeface="华文中宋" panose="02010600040101010101" charset="-122"/>
                <a:ea typeface="华文中宋" panose="02010600040101010101" charset="-122"/>
              </a:rPr>
              <a:t>习近平</a:t>
            </a:r>
            <a:endParaRPr lang="zh-CN" altLang="en-US" sz="2800" dirty="0">
              <a:solidFill>
                <a:srgbClr val="FF0000"/>
              </a:solidFill>
              <a:latin typeface="华文中宋" panose="02010600040101010101" charset="-122"/>
              <a:ea typeface="华文中宋" panose="02010600040101010101" charset="-122"/>
            </a:endParaRPr>
          </a:p>
        </p:txBody>
      </p:sp>
      <p:sp>
        <p:nvSpPr>
          <p:cNvPr id="2" name="灯片编号占位符 1"/>
          <p:cNvSpPr>
            <a:spLocks noGrp="1"/>
          </p:cNvSpPr>
          <p:nvPr>
            <p:ph type="sldNum" sz="quarter" idx="12"/>
          </p:nvPr>
        </p:nvSpPr>
        <p:spPr/>
        <p:txBody>
          <a:bodyPr/>
          <a:lstStyle/>
          <a:p>
            <a:pPr>
              <a:defRPr/>
            </a:pPr>
            <a:fld id="{2C84C13E-AAE1-46DD-916D-F8CE2A7DD32A}" type="slidenum">
              <a:rPr lang="zh-CN" altLang="en-US" smtClean="0"/>
            </a:fld>
            <a:endParaRPr lang="zh-CN" altLang="en-US" sz="1800">
              <a:solidFill>
                <a:schemeClr val="tx1"/>
              </a:solidFill>
            </a:endParaRPr>
          </a:p>
        </p:txBody>
      </p:sp>
      <p:sp>
        <p:nvSpPr>
          <p:cNvPr id="3" name="矩形 2"/>
          <p:cNvSpPr/>
          <p:nvPr/>
        </p:nvSpPr>
        <p:spPr>
          <a:xfrm>
            <a:off x="1012460" y="858580"/>
            <a:ext cx="4304383" cy="584775"/>
          </a:xfrm>
          <a:prstGeom prst="rect">
            <a:avLst/>
          </a:prstGeom>
        </p:spPr>
        <p:txBody>
          <a:bodyPr wrap="none">
            <a:spAutoFit/>
          </a:bodyPr>
          <a:lstStyle/>
          <a:p>
            <a:pPr algn="ctr"/>
            <a:r>
              <a:rPr lang="zh-CN" altLang="en-US" sz="3200" b="1" dirty="0">
                <a:solidFill>
                  <a:srgbClr val="333333"/>
                </a:solidFill>
                <a:latin typeface="黑体" panose="02010609060101010101" pitchFamily="49" charset="-122"/>
                <a:ea typeface="黑体" panose="02010609060101010101" pitchFamily="49" charset="-122"/>
              </a:rPr>
              <a:t>奋斗的人生才真正快乐</a:t>
            </a:r>
            <a:endParaRPr lang="zh-CN" altLang="en-US" sz="3200" b="1" i="0" dirty="0">
              <a:solidFill>
                <a:srgbClr val="333333"/>
              </a:solidFill>
              <a:effectLst/>
              <a:latin typeface="黑体" panose="02010609060101010101" pitchFamily="49" charset="-122"/>
              <a:ea typeface="黑体" panose="02010609060101010101" pitchFamily="49" charset="-122"/>
            </a:endParaRPr>
          </a:p>
        </p:txBody>
      </p:sp>
      <p:sp>
        <p:nvSpPr>
          <p:cNvPr id="9"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（一）辩证对待人生矛盾</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noChangeArrowheads="1"/>
          </p:cNvSpPr>
          <p:nvPr>
            <p:ph type="title"/>
            <p:custDataLst>
              <p:tags r:id="rId1"/>
            </p:custDataLst>
          </p:nvPr>
        </p:nvSpPr>
        <p:spPr>
          <a:xfrm>
            <a:off x="978141" y="706617"/>
            <a:ext cx="8046028" cy="843274"/>
          </a:xfrm>
        </p:spPr>
        <p:txBody>
          <a:bodyPr/>
          <a:lstStyle/>
          <a:p>
            <a:r>
              <a:rPr lang="en-US" altLang="zh-CN" sz="3200" b="0" dirty="0">
                <a:solidFill>
                  <a:srgbClr val="434343"/>
                </a:solidFill>
                <a:latin typeface="黑体" panose="02010609060101010101" pitchFamily="49" charset="-122"/>
                <a:ea typeface="黑体" panose="02010609060101010101" pitchFamily="49" charset="-122"/>
              </a:rPr>
              <a:t>3   </a:t>
            </a:r>
            <a:r>
              <a:rPr lang="zh-CN" altLang="en-US" sz="3200" b="0" dirty="0">
                <a:solidFill>
                  <a:srgbClr val="434343"/>
                </a:solidFill>
                <a:latin typeface="黑体" panose="02010609060101010101" pitchFamily="49" charset="-122"/>
                <a:ea typeface="黑体" panose="02010609060101010101" pitchFamily="49" charset="-122"/>
              </a:rPr>
              <a:t>正确看待顺与逆</a:t>
            </a:r>
            <a:endParaRPr lang="zh-CN" altLang="en-US" sz="3200" b="0" dirty="0">
              <a:solidFill>
                <a:srgbClr val="C00000"/>
              </a:solidFill>
              <a:latin typeface="黑体" panose="02010609060101010101" pitchFamily="49" charset="-122"/>
              <a:ea typeface="黑体" panose="02010609060101010101" pitchFamily="49" charset="-122"/>
            </a:endParaRPr>
          </a:p>
        </p:txBody>
      </p:sp>
      <p:grpSp>
        <p:nvGrpSpPr>
          <p:cNvPr id="9" name="组合 1"/>
          <p:cNvGrpSpPr/>
          <p:nvPr/>
        </p:nvGrpSpPr>
        <p:grpSpPr bwMode="auto">
          <a:xfrm>
            <a:off x="704070" y="706617"/>
            <a:ext cx="778914" cy="776084"/>
            <a:chOff x="833" y="671"/>
            <a:chExt cx="2170" cy="1948"/>
          </a:xfrm>
          <a:solidFill>
            <a:srgbClr val="FFC000"/>
          </a:solidFill>
        </p:grpSpPr>
        <p:sp>
          <p:nvSpPr>
            <p:cNvPr id="10" name="矩形 9"/>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11" name="直接连接符 10"/>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2" cstate="print"/>
          <a:stretch>
            <a:fillRect/>
          </a:stretch>
        </p:blipFill>
        <p:spPr>
          <a:xfrm>
            <a:off x="8608041" y="260079"/>
            <a:ext cx="3103917" cy="2028957"/>
          </a:xfrm>
          <a:prstGeom prst="rect">
            <a:avLst/>
          </a:prstGeom>
        </p:spPr>
      </p:pic>
      <p:grpSp>
        <p:nvGrpSpPr>
          <p:cNvPr id="3" name="组合 2"/>
          <p:cNvGrpSpPr/>
          <p:nvPr/>
        </p:nvGrpSpPr>
        <p:grpSpPr>
          <a:xfrm>
            <a:off x="704070" y="2416013"/>
            <a:ext cx="8382989" cy="2778942"/>
            <a:chOff x="728633" y="1836909"/>
            <a:chExt cx="8025452" cy="3230880"/>
          </a:xfrm>
        </p:grpSpPr>
        <p:sp>
          <p:nvSpPr>
            <p:cNvPr id="25" name="文本框 8"/>
            <p:cNvSpPr txBox="1"/>
            <p:nvPr/>
          </p:nvSpPr>
          <p:spPr>
            <a:xfrm>
              <a:off x="728633" y="2172824"/>
              <a:ext cx="158750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a:latin typeface="宋体" panose="02010600030101010101" pitchFamily="2" charset="-122"/>
                  <a:ea typeface="宋体" panose="02010600030101010101" pitchFamily="2" charset="-122"/>
                </a:rPr>
                <a:t>顺境</a:t>
              </a:r>
              <a:endParaRPr lang="zh-CN" altLang="en-US" sz="2800">
                <a:latin typeface="宋体" panose="02010600030101010101" pitchFamily="2" charset="-122"/>
                <a:ea typeface="宋体" panose="02010600030101010101" pitchFamily="2" charset="-122"/>
              </a:endParaRPr>
            </a:p>
          </p:txBody>
        </p:sp>
        <p:sp>
          <p:nvSpPr>
            <p:cNvPr id="26" name="右箭头 25"/>
            <p:cNvSpPr/>
            <p:nvPr/>
          </p:nvSpPr>
          <p:spPr>
            <a:xfrm>
              <a:off x="1890400" y="2224527"/>
              <a:ext cx="957580" cy="57658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latin typeface="宋体" panose="02010600030101010101" pitchFamily="2" charset="-122"/>
                <a:ea typeface="宋体" panose="02010600030101010101" pitchFamily="2" charset="-122"/>
              </a:endParaRPr>
            </a:p>
          </p:txBody>
        </p:sp>
        <p:sp>
          <p:nvSpPr>
            <p:cNvPr id="27" name="文本框 10"/>
            <p:cNvSpPr txBox="1"/>
            <p:nvPr/>
          </p:nvSpPr>
          <p:spPr>
            <a:xfrm>
              <a:off x="3051286" y="1890893"/>
              <a:ext cx="2367915" cy="95410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宋体" panose="02010600030101010101" pitchFamily="2" charset="-122"/>
                  <a:ea typeface="宋体" panose="02010600030101010101" pitchFamily="2" charset="-122"/>
                </a:rPr>
                <a:t>乘势快上</a:t>
              </a:r>
              <a:endParaRPr lang="zh-CN" altLang="en-US"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忧患意识</a:t>
              </a:r>
              <a:endParaRPr lang="zh-CN" altLang="en-US" sz="2800" dirty="0">
                <a:latin typeface="宋体" panose="02010600030101010101" pitchFamily="2" charset="-122"/>
                <a:ea typeface="宋体" panose="02010600030101010101" pitchFamily="2" charset="-122"/>
              </a:endParaRPr>
            </a:p>
          </p:txBody>
        </p:sp>
        <p:sp>
          <p:nvSpPr>
            <p:cNvPr id="28" name="右箭头 27"/>
            <p:cNvSpPr/>
            <p:nvPr/>
          </p:nvSpPr>
          <p:spPr>
            <a:xfrm>
              <a:off x="4748921" y="2141523"/>
              <a:ext cx="902970" cy="57658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latin typeface="宋体" panose="02010600030101010101" pitchFamily="2" charset="-122"/>
                <a:ea typeface="宋体" panose="02010600030101010101" pitchFamily="2" charset="-122"/>
              </a:endParaRPr>
            </a:p>
          </p:txBody>
        </p:sp>
        <p:sp>
          <p:nvSpPr>
            <p:cNvPr id="29" name="文本框 5"/>
            <p:cNvSpPr txBox="1"/>
            <p:nvPr/>
          </p:nvSpPr>
          <p:spPr>
            <a:xfrm>
              <a:off x="728633" y="4042264"/>
              <a:ext cx="158750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a:latin typeface="宋体" panose="02010600030101010101" pitchFamily="2" charset="-122"/>
                  <a:ea typeface="宋体" panose="02010600030101010101" pitchFamily="2" charset="-122"/>
                </a:rPr>
                <a:t>逆境</a:t>
              </a:r>
              <a:endParaRPr lang="zh-CN" altLang="en-US" sz="2800">
                <a:latin typeface="宋体" panose="02010600030101010101" pitchFamily="2" charset="-122"/>
                <a:ea typeface="宋体" panose="02010600030101010101" pitchFamily="2" charset="-122"/>
              </a:endParaRPr>
            </a:p>
          </p:txBody>
        </p:sp>
        <p:sp>
          <p:nvSpPr>
            <p:cNvPr id="30" name="右箭头 29"/>
            <p:cNvSpPr/>
            <p:nvPr/>
          </p:nvSpPr>
          <p:spPr>
            <a:xfrm>
              <a:off x="1834494" y="4064884"/>
              <a:ext cx="1013486" cy="57658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latin typeface="宋体" panose="02010600030101010101" pitchFamily="2" charset="-122"/>
                <a:ea typeface="宋体" panose="02010600030101010101" pitchFamily="2" charset="-122"/>
              </a:endParaRPr>
            </a:p>
          </p:txBody>
        </p:sp>
        <p:sp>
          <p:nvSpPr>
            <p:cNvPr id="31" name="文本框 13"/>
            <p:cNvSpPr txBox="1"/>
            <p:nvPr/>
          </p:nvSpPr>
          <p:spPr>
            <a:xfrm>
              <a:off x="2990877" y="3754440"/>
              <a:ext cx="5637530" cy="95410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800" dirty="0">
                  <a:solidFill>
                    <a:prstClr val="black"/>
                  </a:solidFill>
                  <a:latin typeface="宋体" panose="02010600030101010101" pitchFamily="2" charset="-122"/>
                  <a:ea typeface="宋体" panose="02010600030101010101" pitchFamily="2" charset="-122"/>
                </a:rPr>
                <a:t>涵养心境</a:t>
              </a:r>
              <a:endParaRPr lang="zh-CN" altLang="en-US" sz="2800" dirty="0">
                <a:solidFill>
                  <a:prstClr val="black"/>
                </a:solidFill>
                <a:latin typeface="宋体" panose="02010600030101010101" pitchFamily="2" charset="-122"/>
                <a:ea typeface="宋体" panose="02010600030101010101" pitchFamily="2" charset="-122"/>
              </a:endParaRPr>
            </a:p>
            <a:p>
              <a:pPr>
                <a:lnSpc>
                  <a:spcPct val="100000"/>
                </a:lnSpc>
              </a:pPr>
              <a:r>
                <a:rPr lang="zh-CN" altLang="en-US" sz="2800" dirty="0">
                  <a:solidFill>
                    <a:prstClr val="black"/>
                  </a:solidFill>
                  <a:latin typeface="宋体" panose="02010600030101010101" pitchFamily="2" charset="-122"/>
                  <a:ea typeface="宋体" panose="02010600030101010101" pitchFamily="2" charset="-122"/>
                </a:rPr>
                <a:t>积蓄力量</a:t>
              </a:r>
              <a:endParaRPr lang="zh-CN" altLang="en-US" sz="2800" dirty="0">
                <a:solidFill>
                  <a:prstClr val="black"/>
                </a:solidFill>
                <a:latin typeface="宋体" panose="02010600030101010101" pitchFamily="2" charset="-122"/>
                <a:ea typeface="宋体" panose="02010600030101010101" pitchFamily="2" charset="-122"/>
                <a:sym typeface="+mn-ea"/>
              </a:endParaRPr>
            </a:p>
          </p:txBody>
        </p:sp>
        <p:sp>
          <p:nvSpPr>
            <p:cNvPr id="32" name="右箭头 31"/>
            <p:cNvSpPr/>
            <p:nvPr/>
          </p:nvSpPr>
          <p:spPr>
            <a:xfrm>
              <a:off x="4721311" y="4062593"/>
              <a:ext cx="902970" cy="57658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latin typeface="宋体" panose="02010600030101010101" pitchFamily="2" charset="-122"/>
                <a:ea typeface="宋体" panose="02010600030101010101" pitchFamily="2" charset="-122"/>
              </a:endParaRPr>
            </a:p>
          </p:txBody>
        </p:sp>
        <p:grpSp>
          <p:nvGrpSpPr>
            <p:cNvPr id="33" name="组合 32"/>
            <p:cNvGrpSpPr/>
            <p:nvPr/>
          </p:nvGrpSpPr>
          <p:grpSpPr>
            <a:xfrm>
              <a:off x="5934398" y="1836909"/>
              <a:ext cx="2582881" cy="1345565"/>
              <a:chOff x="12661" y="3108"/>
              <a:chExt cx="4182" cy="2119"/>
            </a:xfrm>
          </p:grpSpPr>
          <p:sp>
            <p:nvSpPr>
              <p:cNvPr id="41" name="Freeform 8"/>
              <p:cNvSpPr/>
              <p:nvPr/>
            </p:nvSpPr>
            <p:spPr bwMode="auto">
              <a:xfrm>
                <a:off x="12661" y="3108"/>
                <a:ext cx="4182" cy="1945"/>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solidFill>
                <a:schemeClr val="lt1">
                  <a:hueOff val="0"/>
                  <a:satOff val="0"/>
                  <a:lumOff val="0"/>
                  <a:alpha val="50000"/>
                </a:schemeClr>
              </a:solidFill>
              <a:ln>
                <a:solidFill>
                  <a:srgbClr val="92D050"/>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tIns="66227" rIns="66227" bIns="91440"/>
              <a:lstStyle>
                <a:defPPr>
                  <a:defRPr lang="zh-CN">
                    <a:solidFill>
                      <a:schemeClr val="dk1">
                        <a:hueOff val="0"/>
                        <a:satOff val="0"/>
                        <a:lumOff val="0"/>
                        <a:alphaOff val="0"/>
                      </a:schemeClr>
                    </a:solidFill>
                  </a:defRPr>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0" lvl="1" algn="ctr" defTabSz="977900">
                  <a:lnSpc>
                    <a:spcPct val="90000"/>
                  </a:lnSpc>
                  <a:spcAft>
                    <a:spcPct val="15000"/>
                  </a:spcAft>
                  <a:defRPr/>
                </a:pPr>
                <a:endParaRPr lang="zh-CN" altLang="en-US" sz="2800" b="1" dirty="0">
                  <a:solidFill>
                    <a:schemeClr val="tx1"/>
                  </a:solidFill>
                  <a:latin typeface="宋体" panose="02010600030101010101" pitchFamily="2" charset="-122"/>
                  <a:ea typeface="宋体" panose="02010600030101010101" pitchFamily="2" charset="-122"/>
                  <a:cs typeface="Arial" panose="020B0604020202020204" pitchFamily="34" charset="0"/>
                  <a:sym typeface="+mn-ea"/>
                </a:endParaRPr>
              </a:p>
            </p:txBody>
          </p:sp>
          <p:cxnSp>
            <p:nvCxnSpPr>
              <p:cNvPr id="42" name="直接连接符 41"/>
              <p:cNvCxnSpPr/>
              <p:nvPr/>
            </p:nvCxnSpPr>
            <p:spPr>
              <a:xfrm>
                <a:off x="13857" y="3341"/>
                <a:ext cx="0" cy="1886"/>
              </a:xfrm>
              <a:prstGeom prst="line">
                <a:avLst/>
              </a:prstGeom>
              <a:ln w="50800" cmpd="sng">
                <a:solidFill>
                  <a:srgbClr val="FF3300"/>
                </a:solidFill>
                <a:prstDash val="dash"/>
              </a:ln>
            </p:spPr>
            <p:style>
              <a:lnRef idx="1">
                <a:schemeClr val="accent1"/>
              </a:lnRef>
              <a:fillRef idx="0">
                <a:schemeClr val="accent1"/>
              </a:fillRef>
              <a:effectRef idx="0">
                <a:schemeClr val="accent1"/>
              </a:effectRef>
              <a:fontRef idx="minor">
                <a:schemeClr val="tx1"/>
              </a:fontRef>
            </p:style>
          </p:cxnSp>
        </p:grpSp>
        <p:sp>
          <p:nvSpPr>
            <p:cNvPr id="34" name="文本框 21"/>
            <p:cNvSpPr txBox="1"/>
            <p:nvPr/>
          </p:nvSpPr>
          <p:spPr>
            <a:xfrm>
              <a:off x="6086154" y="2106336"/>
              <a:ext cx="456565" cy="5232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latin typeface="宋体" panose="02010600030101010101" pitchFamily="2" charset="-122"/>
                  <a:ea typeface="宋体" panose="02010600030101010101" pitchFamily="2" charset="-122"/>
                </a:rPr>
                <a:t>忌</a:t>
              </a:r>
              <a:endParaRPr lang="zh-CN" altLang="en-US" sz="2800" b="1" dirty="0">
                <a:latin typeface="宋体" panose="02010600030101010101" pitchFamily="2" charset="-122"/>
                <a:ea typeface="宋体" panose="02010600030101010101" pitchFamily="2" charset="-122"/>
              </a:endParaRPr>
            </a:p>
          </p:txBody>
        </p:sp>
        <p:sp>
          <p:nvSpPr>
            <p:cNvPr id="35" name="文本框 22"/>
            <p:cNvSpPr txBox="1"/>
            <p:nvPr/>
          </p:nvSpPr>
          <p:spPr>
            <a:xfrm>
              <a:off x="7101180" y="1914912"/>
              <a:ext cx="1652905" cy="95410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宋体" panose="02010600030101010101" pitchFamily="2" charset="-122"/>
                  <a:ea typeface="宋体" panose="02010600030101010101" pitchFamily="2" charset="-122"/>
                </a:rPr>
                <a:t>冒进</a:t>
              </a:r>
              <a:endParaRPr lang="zh-CN" altLang="en-US"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自满</a:t>
              </a:r>
              <a:endParaRPr lang="zh-CN" altLang="en-US" sz="2800" dirty="0">
                <a:latin typeface="宋体" panose="02010600030101010101" pitchFamily="2" charset="-122"/>
                <a:ea typeface="宋体" panose="02010600030101010101" pitchFamily="2" charset="-122"/>
              </a:endParaRPr>
            </a:p>
          </p:txBody>
        </p:sp>
        <p:grpSp>
          <p:nvGrpSpPr>
            <p:cNvPr id="36" name="组合 35"/>
            <p:cNvGrpSpPr/>
            <p:nvPr/>
          </p:nvGrpSpPr>
          <p:grpSpPr>
            <a:xfrm>
              <a:off x="5952927" y="3687299"/>
              <a:ext cx="2582881" cy="1380490"/>
              <a:chOff x="12691" y="2585"/>
              <a:chExt cx="4182" cy="2174"/>
            </a:xfrm>
          </p:grpSpPr>
          <p:sp>
            <p:nvSpPr>
              <p:cNvPr id="39" name="Freeform 8"/>
              <p:cNvSpPr/>
              <p:nvPr/>
            </p:nvSpPr>
            <p:spPr bwMode="auto">
              <a:xfrm>
                <a:off x="12691" y="2585"/>
                <a:ext cx="4182" cy="2133"/>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solidFill>
                <a:schemeClr val="lt1">
                  <a:hueOff val="0"/>
                  <a:satOff val="0"/>
                  <a:lumOff val="0"/>
                  <a:alpha val="50000"/>
                </a:schemeClr>
              </a:solidFill>
              <a:ln>
                <a:solidFill>
                  <a:srgbClr val="92D050"/>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tIns="66227" rIns="66227" bIns="91440"/>
              <a:lstStyle>
                <a:defPPr>
                  <a:defRPr lang="zh-CN">
                    <a:solidFill>
                      <a:schemeClr val="dk1">
                        <a:hueOff val="0"/>
                        <a:satOff val="0"/>
                        <a:lumOff val="0"/>
                        <a:alphaOff val="0"/>
                      </a:schemeClr>
                    </a:solidFill>
                  </a:defRPr>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0" lvl="1" algn="ctr" defTabSz="977900">
                  <a:lnSpc>
                    <a:spcPct val="90000"/>
                  </a:lnSpc>
                  <a:spcAft>
                    <a:spcPct val="15000"/>
                  </a:spcAft>
                  <a:defRPr/>
                </a:pPr>
                <a:endParaRPr lang="zh-CN" altLang="en-US" sz="2800" b="1" dirty="0">
                  <a:solidFill>
                    <a:schemeClr val="tx1"/>
                  </a:solidFill>
                  <a:latin typeface="宋体" panose="02010600030101010101" pitchFamily="2" charset="-122"/>
                  <a:ea typeface="宋体" panose="02010600030101010101" pitchFamily="2" charset="-122"/>
                  <a:cs typeface="Arial" panose="020B0604020202020204" pitchFamily="34" charset="0"/>
                  <a:sym typeface="+mn-ea"/>
                </a:endParaRPr>
              </a:p>
            </p:txBody>
          </p:sp>
          <p:cxnSp>
            <p:nvCxnSpPr>
              <p:cNvPr id="40" name="直接连接符 39"/>
              <p:cNvCxnSpPr/>
              <p:nvPr/>
            </p:nvCxnSpPr>
            <p:spPr>
              <a:xfrm>
                <a:off x="13857" y="2884"/>
                <a:ext cx="0" cy="1875"/>
              </a:xfrm>
              <a:prstGeom prst="line">
                <a:avLst/>
              </a:prstGeom>
              <a:ln w="50800" cmpd="sng">
                <a:solidFill>
                  <a:srgbClr val="FF3300"/>
                </a:solidFill>
                <a:prstDash val="dash"/>
              </a:ln>
            </p:spPr>
            <p:style>
              <a:lnRef idx="1">
                <a:schemeClr val="accent1"/>
              </a:lnRef>
              <a:fillRef idx="0">
                <a:schemeClr val="accent1"/>
              </a:fillRef>
              <a:effectRef idx="0">
                <a:schemeClr val="accent1"/>
              </a:effectRef>
              <a:fontRef idx="minor">
                <a:schemeClr val="tx1"/>
              </a:fontRef>
            </p:style>
          </p:cxnSp>
        </p:grpSp>
        <p:sp>
          <p:nvSpPr>
            <p:cNvPr id="37" name="文本框 27"/>
            <p:cNvSpPr txBox="1"/>
            <p:nvPr/>
          </p:nvSpPr>
          <p:spPr>
            <a:xfrm>
              <a:off x="6086154" y="4140598"/>
              <a:ext cx="456565" cy="523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latin typeface="宋体" panose="02010600030101010101" pitchFamily="2" charset="-122"/>
                  <a:ea typeface="宋体" panose="02010600030101010101" pitchFamily="2" charset="-122"/>
                </a:rPr>
                <a:t>忌</a:t>
              </a:r>
              <a:endParaRPr lang="zh-CN" altLang="en-US" sz="2800" b="1" dirty="0">
                <a:latin typeface="宋体" panose="02010600030101010101" pitchFamily="2" charset="-122"/>
                <a:ea typeface="宋体" panose="02010600030101010101" pitchFamily="2" charset="-122"/>
              </a:endParaRPr>
            </a:p>
          </p:txBody>
        </p:sp>
        <p:sp>
          <p:nvSpPr>
            <p:cNvPr id="38" name="文本框 28"/>
            <p:cNvSpPr txBox="1"/>
            <p:nvPr/>
          </p:nvSpPr>
          <p:spPr>
            <a:xfrm>
              <a:off x="6841004" y="3796247"/>
              <a:ext cx="1852579" cy="11092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宋体" panose="02010600030101010101" pitchFamily="2" charset="-122"/>
                  <a:ea typeface="宋体" panose="02010600030101010101" pitchFamily="2" charset="-122"/>
                </a:rPr>
                <a:t>自暴自弃</a:t>
              </a:r>
              <a:endParaRPr lang="zh-CN" altLang="en-US"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怨天尤人</a:t>
              </a:r>
              <a:endParaRPr lang="zh-CN" altLang="en-US" sz="2800" dirty="0">
                <a:latin typeface="宋体" panose="02010600030101010101" pitchFamily="2" charset="-122"/>
                <a:ea typeface="宋体" panose="02010600030101010101" pitchFamily="2" charset="-122"/>
              </a:endParaRPr>
            </a:p>
          </p:txBody>
        </p:sp>
      </p:gr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43"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（一）辩证对待人生矛盾</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5773" y="771729"/>
            <a:ext cx="8763000" cy="650875"/>
          </a:xfrm>
        </p:spPr>
        <p:txBody>
          <a:bodyPr/>
          <a:lstStyle/>
          <a:p>
            <a:r>
              <a:rPr lang="zh-CN" altLang="en-US" sz="3000" dirty="0">
                <a:latin typeface="黑体" panose="02010609060101010101" pitchFamily="49" charset="-122"/>
                <a:ea typeface="黑体" panose="02010609060101010101" pitchFamily="49" charset="-122"/>
              </a:rPr>
              <a:t>顺境逆境都是财富</a:t>
            </a:r>
            <a:endParaRPr lang="zh-CN" altLang="en-US" sz="30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pic>
        <p:nvPicPr>
          <p:cNvPr id="3074" name="Picture 2" descr="https://timgsa.baidu.com/timg?image&amp;quality=80&amp;size=b9999_10000&amp;sec=1598072513486&amp;di=1b2efdc0bd28ee6af2dfb6aefb34f5a6&amp;imgtype=0&amp;src=http%3A%2F%2Fzjrb.zjol.com.cn%2Fimages%2F2007-01%2F08%2Fzjrb2007010800011v01b0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726" y="1915807"/>
            <a:ext cx="3702581" cy="350062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7491568" y="1536375"/>
            <a:ext cx="4090832" cy="4644617"/>
            <a:chOff x="6672064" y="980728"/>
            <a:chExt cx="4781831" cy="4824536"/>
          </a:xfrm>
        </p:grpSpPr>
        <p:grpSp>
          <p:nvGrpSpPr>
            <p:cNvPr id="7" name="组合 6"/>
            <p:cNvGrpSpPr/>
            <p:nvPr/>
          </p:nvGrpSpPr>
          <p:grpSpPr>
            <a:xfrm>
              <a:off x="6672064" y="980728"/>
              <a:ext cx="4781831" cy="4824536"/>
              <a:chOff x="6744598" y="1071545"/>
              <a:chExt cx="4781831" cy="5088869"/>
            </a:xfrm>
          </p:grpSpPr>
          <p:sp>
            <p:nvSpPr>
              <p:cNvPr id="11" name="圆角矩形 10"/>
              <p:cNvSpPr/>
              <p:nvPr/>
            </p:nvSpPr>
            <p:spPr bwMode="auto">
              <a:xfrm>
                <a:off x="6744598" y="1071545"/>
                <a:ext cx="4781831" cy="5088869"/>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hangingPunct="1">
                  <a:buFont typeface="Arial" panose="020B0604020202020204" pitchFamily="34" charset="0"/>
                  <a:buNone/>
                  <a:defRPr/>
                </a:pPr>
                <a:endParaRPr lang="zh-CN" altLang="en-US"/>
              </a:p>
            </p:txBody>
          </p:sp>
          <p:sp>
            <p:nvSpPr>
              <p:cNvPr id="12" name="矩形 11"/>
              <p:cNvSpPr/>
              <p:nvPr/>
            </p:nvSpPr>
            <p:spPr>
              <a:xfrm>
                <a:off x="6998270" y="2265852"/>
                <a:ext cx="4340884" cy="374905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600" dirty="0">
                    <a:solidFill>
                      <a:schemeClr val="tx1">
                        <a:lumMod val="85000"/>
                        <a:lumOff val="15000"/>
                      </a:schemeClr>
                    </a:solidFill>
                  </a:rPr>
                  <a:t>青年在成长和奋斗中，会收获成功和喜悦，也会面临困难和压力。要正确对待一时的成败得失，处优而不养尊，受挫而不短志，使顺境逆境都成为人生的财富而不是人生的包袱。</a:t>
                </a:r>
                <a:r>
                  <a:rPr lang="zh-CN" altLang="en-US" dirty="0">
                    <a:solidFill>
                      <a:schemeClr val="tx1">
                        <a:lumMod val="85000"/>
                        <a:lumOff val="15000"/>
                      </a:schemeClr>
                    </a:solidFill>
                  </a:rPr>
                  <a:t>。</a:t>
                </a:r>
                <a:endParaRPr lang="zh-CN" altLang="en-US" dirty="0">
                  <a:solidFill>
                    <a:schemeClr val="tx1">
                      <a:lumMod val="85000"/>
                      <a:lumOff val="15000"/>
                    </a:schemeClr>
                  </a:solidFill>
                </a:endParaRPr>
              </a:p>
              <a:p>
                <a:pPr algn="r">
                  <a:lnSpc>
                    <a:spcPct val="120000"/>
                  </a:lnSpc>
                  <a:spcBef>
                    <a:spcPts val="1200"/>
                  </a:spcBef>
                </a:pPr>
                <a:r>
                  <a:rPr lang="en-US" altLang="zh-CN" sz="1200" dirty="0">
                    <a:solidFill>
                      <a:schemeClr val="tx1">
                        <a:lumMod val="75000"/>
                        <a:lumOff val="25000"/>
                      </a:schemeClr>
                    </a:solidFill>
                    <a:latin typeface="+mn-ea"/>
                  </a:rPr>
                  <a:t>——2017</a:t>
                </a:r>
                <a:r>
                  <a:rPr lang="zh-CN" altLang="en-US" sz="1200" dirty="0">
                    <a:solidFill>
                      <a:schemeClr val="tx1">
                        <a:lumMod val="75000"/>
                        <a:lumOff val="25000"/>
                      </a:schemeClr>
                    </a:solidFill>
                    <a:latin typeface="+mn-ea"/>
                  </a:rPr>
                  <a:t>年</a:t>
                </a:r>
                <a:r>
                  <a:rPr lang="en-US" altLang="zh-CN" sz="1200" dirty="0">
                    <a:solidFill>
                      <a:schemeClr val="tx1">
                        <a:lumMod val="75000"/>
                        <a:lumOff val="25000"/>
                      </a:schemeClr>
                    </a:solidFill>
                    <a:latin typeface="+mn-ea"/>
                  </a:rPr>
                  <a:t>5</a:t>
                </a:r>
                <a:r>
                  <a:rPr lang="zh-CN" altLang="en-US" sz="1200" dirty="0">
                    <a:solidFill>
                      <a:schemeClr val="tx1">
                        <a:lumMod val="75000"/>
                        <a:lumOff val="25000"/>
                      </a:schemeClr>
                    </a:solidFill>
                    <a:latin typeface="+mn-ea"/>
                  </a:rPr>
                  <a:t>月</a:t>
                </a:r>
                <a:r>
                  <a:rPr lang="en-US" altLang="zh-CN" sz="1200" dirty="0">
                    <a:solidFill>
                      <a:schemeClr val="tx1">
                        <a:lumMod val="75000"/>
                        <a:lumOff val="25000"/>
                      </a:schemeClr>
                    </a:solidFill>
                    <a:latin typeface="+mn-ea"/>
                  </a:rPr>
                  <a:t>3</a:t>
                </a:r>
                <a:r>
                  <a:rPr lang="zh-CN" altLang="en-US" sz="1200" dirty="0">
                    <a:solidFill>
                      <a:schemeClr val="tx1">
                        <a:lumMod val="75000"/>
                        <a:lumOff val="25000"/>
                      </a:schemeClr>
                    </a:solidFill>
                    <a:latin typeface="+mn-ea"/>
                  </a:rPr>
                  <a:t>日，习近平在在中国政法大学考察时的讲话</a:t>
                </a:r>
                <a:endParaRPr lang="en-US" altLang="zh-CN" sz="1600" dirty="0">
                  <a:solidFill>
                    <a:schemeClr val="tx1">
                      <a:lumMod val="85000"/>
                      <a:lumOff val="15000"/>
                    </a:schemeClr>
                  </a:solidFill>
                </a:endParaRPr>
              </a:p>
            </p:txBody>
          </p:sp>
        </p:grpSp>
        <p:grpSp>
          <p:nvGrpSpPr>
            <p:cNvPr id="8" name="组合 7"/>
            <p:cNvGrpSpPr/>
            <p:nvPr/>
          </p:nvGrpSpPr>
          <p:grpSpPr>
            <a:xfrm>
              <a:off x="7104112" y="1227146"/>
              <a:ext cx="1038210" cy="699958"/>
              <a:chOff x="565333" y="1246144"/>
              <a:chExt cx="1038210" cy="699958"/>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333" y="1246144"/>
                <a:ext cx="704033" cy="69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3"/>
              <p:cNvSpPr txBox="1">
                <a:spLocks noChangeArrowheads="1"/>
              </p:cNvSpPr>
              <p:nvPr/>
            </p:nvSpPr>
            <p:spPr bwMode="auto">
              <a:xfrm>
                <a:off x="1218044" y="1555404"/>
                <a:ext cx="385499" cy="39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rgbClr val="FF0000"/>
                    </a:solidFill>
                    <a:latin typeface="黑体" panose="02010609060101010101" pitchFamily="49" charset="-122"/>
                    <a:ea typeface="黑体" panose="02010609060101010101" pitchFamily="49" charset="-122"/>
                  </a:rPr>
                  <a:t>语</a:t>
                </a:r>
                <a:endParaRPr lang="zh-CN" altLang="en-US" sz="2400" dirty="0">
                  <a:solidFill>
                    <a:srgbClr val="FF0000"/>
                  </a:solidFill>
                  <a:latin typeface="黑体" panose="02010609060101010101" pitchFamily="49" charset="-122"/>
                  <a:ea typeface="黑体" panose="02010609060101010101" pitchFamily="49" charset="-122"/>
                </a:endParaRPr>
              </a:p>
            </p:txBody>
          </p:sp>
        </p:grpSp>
      </p:grpSp>
      <p:sp>
        <p:nvSpPr>
          <p:cNvPr id="14" name="矩形 13"/>
          <p:cNvSpPr/>
          <p:nvPr/>
        </p:nvSpPr>
        <p:spPr>
          <a:xfrm>
            <a:off x="4013115" y="2973621"/>
            <a:ext cx="3390347" cy="138499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lnSpc>
                <a:spcPct val="150000"/>
              </a:lnSpc>
              <a:spcAft>
                <a:spcPts val="0"/>
              </a:spcAft>
              <a:buFont typeface="Wingdings" panose="05000000000000000000" pitchFamily="2" charset="2"/>
              <a:buChar char="Ø"/>
            </a:pPr>
            <a:r>
              <a:rPr lang="zh-CN" altLang="en-US" sz="28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顺境使人快乐</a:t>
            </a:r>
            <a:endParaRPr lang="en-US" altLang="zh-CN" sz="28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457200" indent="-457200" algn="just">
              <a:lnSpc>
                <a:spcPct val="150000"/>
              </a:lnSpc>
              <a:spcAft>
                <a:spcPts val="0"/>
              </a:spcAft>
              <a:buFont typeface="Wingdings" panose="05000000000000000000" pitchFamily="2" charset="2"/>
              <a:buChar char="Ø"/>
            </a:pPr>
            <a:r>
              <a:rPr lang="zh-CN" altLang="en-US" sz="28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逆境使人成长</a:t>
            </a:r>
            <a:endParaRPr lang="en-US" altLang="zh-CN" sz="28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3"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（一）辩证对待人生矛盾</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文本框 8"/>
          <p:cNvSpPr txBox="1">
            <a:spLocks noChangeArrowheads="1"/>
          </p:cNvSpPr>
          <p:nvPr/>
        </p:nvSpPr>
        <p:spPr bwMode="auto">
          <a:xfrm>
            <a:off x="3814636" y="4125911"/>
            <a:ext cx="4201099" cy="12840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5"/>
          </a:lnRef>
          <a:fillRef idx="1">
            <a:schemeClr val="lt1"/>
          </a:fillRef>
          <a:effectRef idx="0">
            <a:schemeClr val="accent5"/>
          </a:effectRef>
          <a:fontRef idx="minor">
            <a:schemeClr val="dk1"/>
          </a:fontRef>
        </p:style>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lnSpc>
                <a:spcPct val="150000"/>
              </a:lnSpc>
              <a:buFont typeface="Arial" panose="020B0604020202020204" pitchFamily="34" charset="0"/>
              <a:buNone/>
            </a:pPr>
            <a:r>
              <a:rPr lang="zh-CN" altLang="en-US" sz="2800" b="1" dirty="0">
                <a:solidFill>
                  <a:srgbClr val="000000"/>
                </a:solidFill>
                <a:latin typeface="宋体" panose="02010600030101010101" pitchFamily="2" charset="-122"/>
                <a:ea typeface="宋体" panose="02010600030101010101" pitchFamily="2" charset="-122"/>
              </a:rPr>
              <a:t>崇尚奋斗</a:t>
            </a:r>
            <a:endParaRPr lang="zh-CN" altLang="en-US" sz="2800" b="1" dirty="0">
              <a:solidFill>
                <a:srgbClr val="000000"/>
              </a:solidFill>
              <a:latin typeface="宋体" panose="02010600030101010101" pitchFamily="2" charset="-122"/>
              <a:ea typeface="宋体" panose="02010600030101010101" pitchFamily="2" charset="-122"/>
            </a:endParaRPr>
          </a:p>
          <a:p>
            <a:pPr eaLnBrk="1" hangingPunct="1">
              <a:lnSpc>
                <a:spcPct val="150000"/>
              </a:lnSpc>
              <a:buFont typeface="Arial" panose="020B0604020202020204" pitchFamily="34" charset="0"/>
              <a:buNone/>
            </a:pPr>
            <a:r>
              <a:rPr lang="zh-CN" altLang="en-US" sz="2800" b="1" dirty="0">
                <a:solidFill>
                  <a:srgbClr val="000000"/>
                </a:solidFill>
                <a:latin typeface="宋体" panose="02010600030101010101" pitchFamily="2" charset="-122"/>
                <a:ea typeface="宋体" panose="02010600030101010101" pitchFamily="2" charset="-122"/>
              </a:rPr>
              <a:t>讲道德、讲责任、讲有为</a:t>
            </a:r>
            <a:endParaRPr lang="en-US" altLang="zh-CN" sz="2800" b="1" dirty="0">
              <a:solidFill>
                <a:srgbClr val="000000"/>
              </a:solidFill>
              <a:latin typeface="宋体" panose="02010600030101010101" pitchFamily="2" charset="-122"/>
              <a:ea typeface="宋体" panose="02010600030101010101" pitchFamily="2" charset="-122"/>
            </a:endParaRPr>
          </a:p>
        </p:txBody>
      </p:sp>
      <p:grpSp>
        <p:nvGrpSpPr>
          <p:cNvPr id="68612" name="组合 10"/>
          <p:cNvGrpSpPr/>
          <p:nvPr/>
        </p:nvGrpSpPr>
        <p:grpSpPr bwMode="auto">
          <a:xfrm>
            <a:off x="276331" y="2146260"/>
            <a:ext cx="2018780" cy="1505385"/>
            <a:chOff x="2453" y="876"/>
            <a:chExt cx="3835" cy="3050"/>
          </a:xfrm>
        </p:grpSpPr>
        <p:sp>
          <p:nvSpPr>
            <p:cNvPr id="6" name="Freeform 8"/>
            <p:cNvSpPr/>
            <p:nvPr/>
          </p:nvSpPr>
          <p:spPr bwMode="auto">
            <a:xfrm>
              <a:off x="2453" y="876"/>
              <a:ext cx="3696" cy="3050"/>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92D050"/>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tIns="66227" rIns="66227" bIns="91440"/>
            <a:lstStyle/>
            <a:p>
              <a:pPr marL="0" lvl="1" algn="ctr" defTabSz="977900" eaLnBrk="1" hangingPunct="1">
                <a:lnSpc>
                  <a:spcPct val="90000"/>
                </a:lnSpc>
                <a:spcAft>
                  <a:spcPct val="15000"/>
                </a:spcAft>
                <a:buFont typeface="Arial" panose="020B0604020202020204" pitchFamily="34" charset="0"/>
                <a:buNone/>
                <a:defRPr/>
              </a:pPr>
              <a:endParaRPr lang="en-US" altLang="zh-CN" sz="2800" dirty="0">
                <a:solidFill>
                  <a:schemeClr val="tx1">
                    <a:lumMod val="50000"/>
                    <a:lumOff val="50000"/>
                  </a:schemeClr>
                </a:solidFill>
                <a:latin typeface="宋体" panose="02010600030101010101" pitchFamily="2" charset="-122"/>
                <a:ea typeface="宋体" panose="02010600030101010101" pitchFamily="2" charset="-122"/>
                <a:cs typeface="Arial" panose="020B0604020202020204" pitchFamily="34" charset="0"/>
              </a:endParaRPr>
            </a:p>
          </p:txBody>
        </p:sp>
        <p:sp>
          <p:nvSpPr>
            <p:cNvPr id="68620" name="文本框 1"/>
            <p:cNvSpPr txBox="1">
              <a:spLocks noChangeArrowheads="1"/>
            </p:cNvSpPr>
            <p:nvPr/>
          </p:nvSpPr>
          <p:spPr bwMode="auto">
            <a:xfrm>
              <a:off x="3342" y="1302"/>
              <a:ext cx="2946" cy="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buFont typeface="Arial" panose="020B0604020202020204" pitchFamily="34" charset="0"/>
                <a:buNone/>
              </a:pPr>
              <a:r>
                <a:rPr lang="zh-CN" altLang="en-US" sz="2800" b="1" dirty="0">
                  <a:latin typeface="宋体" panose="02010600030101010101" pitchFamily="2" charset="-122"/>
                  <a:ea typeface="宋体" panose="02010600030101010101" pitchFamily="2" charset="-122"/>
                </a:rPr>
                <a:t>生死</a:t>
              </a:r>
              <a:endParaRPr lang="zh-CN" altLang="en-US" sz="2800" b="1" dirty="0">
                <a:latin typeface="宋体" panose="02010600030101010101" pitchFamily="2" charset="-122"/>
                <a:ea typeface="宋体" panose="02010600030101010101" pitchFamily="2" charset="-122"/>
              </a:endParaRPr>
            </a:p>
            <a:p>
              <a:pPr eaLnBrk="1" hangingPunct="1">
                <a:buFont typeface="Arial" panose="020B0604020202020204" pitchFamily="34" charset="0"/>
                <a:buNone/>
              </a:pPr>
              <a:r>
                <a:rPr lang="zh-CN" altLang="en-US" sz="2800" b="1" dirty="0">
                  <a:latin typeface="宋体" panose="02010600030101010101" pitchFamily="2" charset="-122"/>
                  <a:ea typeface="宋体" panose="02010600030101010101" pitchFamily="2" charset="-122"/>
                </a:rPr>
                <a:t>自然</a:t>
              </a:r>
              <a:endParaRPr lang="zh-CN" altLang="en-US" sz="2800" b="1" dirty="0">
                <a:latin typeface="宋体" panose="02010600030101010101" pitchFamily="2" charset="-122"/>
                <a:ea typeface="宋体" panose="02010600030101010101" pitchFamily="2" charset="-122"/>
              </a:endParaRPr>
            </a:p>
          </p:txBody>
        </p:sp>
      </p:grpSp>
      <p:sp>
        <p:nvSpPr>
          <p:cNvPr id="8" name="右箭头 7"/>
          <p:cNvSpPr/>
          <p:nvPr/>
        </p:nvSpPr>
        <p:spPr>
          <a:xfrm>
            <a:off x="2535238" y="2666508"/>
            <a:ext cx="1116013" cy="54927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2800">
              <a:latin typeface="宋体" panose="02010600030101010101" pitchFamily="2" charset="-122"/>
              <a:ea typeface="宋体" panose="02010600030101010101" pitchFamily="2" charset="-122"/>
            </a:endParaRPr>
          </a:p>
        </p:txBody>
      </p:sp>
      <p:sp>
        <p:nvSpPr>
          <p:cNvPr id="68614" name="文本框 2"/>
          <p:cNvSpPr txBox="1">
            <a:spLocks noChangeArrowheads="1"/>
          </p:cNvSpPr>
          <p:nvPr/>
        </p:nvSpPr>
        <p:spPr bwMode="auto">
          <a:xfrm>
            <a:off x="3850579" y="2348136"/>
            <a:ext cx="4129215" cy="106856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5"/>
          </a:lnRef>
          <a:fillRef idx="1">
            <a:schemeClr val="lt1"/>
          </a:fillRef>
          <a:effectRef idx="0">
            <a:schemeClr val="accent5"/>
          </a:effectRef>
          <a:fontRef idx="minor">
            <a:schemeClr val="dk1"/>
          </a:fontRef>
        </p:style>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buFont typeface="Arial" panose="020B0604020202020204" pitchFamily="34" charset="0"/>
              <a:buNone/>
            </a:pPr>
            <a:r>
              <a:rPr lang="zh-CN" altLang="en-US" sz="2800" b="1" dirty="0">
                <a:latin typeface="宋体" panose="02010600030101010101" pitchFamily="2" charset="-122"/>
                <a:ea typeface="宋体" panose="02010600030101010101" pitchFamily="2" charset="-122"/>
              </a:rPr>
              <a:t> 不忧死</a:t>
            </a:r>
            <a:endParaRPr lang="en-US" altLang="zh-CN" sz="2800" b="1" dirty="0">
              <a:latin typeface="宋体" panose="02010600030101010101" pitchFamily="2" charset="-122"/>
              <a:ea typeface="宋体" panose="02010600030101010101" pitchFamily="2" charset="-122"/>
            </a:endParaRPr>
          </a:p>
          <a:p>
            <a:pPr eaLnBrk="1" hangingPunct="1">
              <a:lnSpc>
                <a:spcPct val="150000"/>
              </a:lnSpc>
              <a:buFont typeface="Arial" panose="020B0604020202020204" pitchFamily="34" charset="0"/>
              <a:buNone/>
            </a:pPr>
            <a:r>
              <a:rPr lang="zh-CN" altLang="en-US" sz="2800" b="1" dirty="0">
                <a:latin typeface="宋体" panose="02010600030101010101" pitchFamily="2" charset="-122"/>
                <a:ea typeface="宋体" panose="02010600030101010101" pitchFamily="2" charset="-122"/>
              </a:rPr>
              <a:t> 不惧死</a:t>
            </a:r>
            <a:endParaRPr lang="zh-CN" altLang="en-US" sz="2800" b="1" dirty="0">
              <a:latin typeface="宋体" panose="02010600030101010101" pitchFamily="2" charset="-122"/>
              <a:ea typeface="宋体" panose="02010600030101010101" pitchFamily="2" charset="-122"/>
            </a:endParaRPr>
          </a:p>
        </p:txBody>
      </p:sp>
      <p:grpSp>
        <p:nvGrpSpPr>
          <p:cNvPr id="68615" name="组合 3"/>
          <p:cNvGrpSpPr/>
          <p:nvPr/>
        </p:nvGrpSpPr>
        <p:grpSpPr bwMode="auto">
          <a:xfrm>
            <a:off x="276167" y="3976472"/>
            <a:ext cx="1957317" cy="1648536"/>
            <a:chOff x="2564" y="752"/>
            <a:chExt cx="3697" cy="3050"/>
          </a:xfrm>
        </p:grpSpPr>
        <p:sp>
          <p:nvSpPr>
            <p:cNvPr id="11" name="Freeform 8"/>
            <p:cNvSpPr/>
            <p:nvPr/>
          </p:nvSpPr>
          <p:spPr bwMode="auto">
            <a:xfrm>
              <a:off x="2564" y="752"/>
              <a:ext cx="3696" cy="3050"/>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92D050"/>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tIns="66227" rIns="66227" bIns="91440"/>
            <a:lstStyle/>
            <a:p>
              <a:pPr marL="0" lvl="1" algn="ctr" defTabSz="977900" eaLnBrk="1" hangingPunct="1">
                <a:lnSpc>
                  <a:spcPct val="90000"/>
                </a:lnSpc>
                <a:spcAft>
                  <a:spcPct val="15000"/>
                </a:spcAft>
                <a:buFont typeface="Arial" panose="020B0604020202020204" pitchFamily="34" charset="0"/>
                <a:buNone/>
                <a:defRPr/>
              </a:pPr>
              <a:endParaRPr lang="en-US" altLang="zh-CN" sz="2800" dirty="0">
                <a:solidFill>
                  <a:schemeClr val="tx1">
                    <a:lumMod val="50000"/>
                    <a:lumOff val="50000"/>
                  </a:schemeClr>
                </a:solidFill>
                <a:latin typeface="宋体" panose="02010600030101010101" pitchFamily="2" charset="-122"/>
                <a:ea typeface="宋体" panose="02010600030101010101" pitchFamily="2" charset="-122"/>
                <a:cs typeface="Arial" panose="020B0604020202020204" pitchFamily="34" charset="0"/>
              </a:endParaRPr>
            </a:p>
          </p:txBody>
        </p:sp>
        <p:sp>
          <p:nvSpPr>
            <p:cNvPr id="68618" name="文本框 5"/>
            <p:cNvSpPr txBox="1">
              <a:spLocks noChangeArrowheads="1"/>
            </p:cNvSpPr>
            <p:nvPr/>
          </p:nvSpPr>
          <p:spPr bwMode="auto">
            <a:xfrm>
              <a:off x="3315" y="1491"/>
              <a:ext cx="2946" cy="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buFont typeface="Arial" panose="020B0604020202020204" pitchFamily="34" charset="0"/>
                <a:buNone/>
              </a:pPr>
              <a:r>
                <a:rPr lang="zh-CN" altLang="en-US" sz="2800" b="1" dirty="0">
                  <a:latin typeface="宋体" panose="02010600030101010101" pitchFamily="2" charset="-122"/>
                  <a:ea typeface="宋体" panose="02010600030101010101" pitchFamily="2" charset="-122"/>
                </a:rPr>
                <a:t>追求</a:t>
              </a:r>
              <a:endParaRPr lang="en-US" altLang="zh-CN" sz="2800" b="1" dirty="0">
                <a:latin typeface="宋体" panose="02010600030101010101" pitchFamily="2" charset="-122"/>
                <a:ea typeface="宋体" panose="02010600030101010101" pitchFamily="2" charset="-122"/>
              </a:endParaRPr>
            </a:p>
            <a:p>
              <a:pPr eaLnBrk="1" hangingPunct="1">
                <a:buFont typeface="Arial" panose="020B0604020202020204" pitchFamily="34" charset="0"/>
                <a:buNone/>
              </a:pPr>
              <a:r>
                <a:rPr lang="zh-CN" altLang="en-US" sz="2800" b="1" dirty="0">
                  <a:latin typeface="宋体" panose="02010600030101010101" pitchFamily="2" charset="-122"/>
                  <a:ea typeface="宋体" panose="02010600030101010101" pitchFamily="2" charset="-122"/>
                </a:rPr>
                <a:t>不朽</a:t>
              </a:r>
              <a:endParaRPr lang="zh-CN" altLang="en-US" sz="2800" b="1" dirty="0">
                <a:latin typeface="宋体" panose="02010600030101010101" pitchFamily="2" charset="-122"/>
                <a:ea typeface="宋体" panose="02010600030101010101" pitchFamily="2" charset="-122"/>
              </a:endParaRPr>
            </a:p>
          </p:txBody>
        </p:sp>
      </p:grpSp>
      <p:sp>
        <p:nvSpPr>
          <p:cNvPr id="13" name="右箭头 12"/>
          <p:cNvSpPr/>
          <p:nvPr/>
        </p:nvSpPr>
        <p:spPr>
          <a:xfrm>
            <a:off x="2468756" y="4494071"/>
            <a:ext cx="1182495" cy="54768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2800">
              <a:latin typeface="宋体" panose="02010600030101010101" pitchFamily="2" charset="-122"/>
              <a:ea typeface="宋体" panose="02010600030101010101" pitchFamily="2" charset="-122"/>
            </a:endParaRPr>
          </a:p>
        </p:txBody>
      </p:sp>
      <p:sp>
        <p:nvSpPr>
          <p:cNvPr id="14" name="标题 1"/>
          <p:cNvSpPr>
            <a:spLocks noGrp="1" noChangeArrowheads="1"/>
          </p:cNvSpPr>
          <p:nvPr>
            <p:ph type="title"/>
            <p:custDataLst>
              <p:tags r:id="rId1"/>
            </p:custDataLst>
          </p:nvPr>
        </p:nvSpPr>
        <p:spPr>
          <a:xfrm>
            <a:off x="1333059" y="972969"/>
            <a:ext cx="8046028" cy="843274"/>
          </a:xfrm>
        </p:spPr>
        <p:txBody>
          <a:bodyPr/>
          <a:lstStyle/>
          <a:p>
            <a:r>
              <a:rPr lang="en-US" altLang="zh-CN" sz="3200" b="0" dirty="0">
                <a:solidFill>
                  <a:srgbClr val="434343"/>
                </a:solidFill>
                <a:latin typeface="黑体" panose="02010609060101010101" pitchFamily="49" charset="-122"/>
                <a:ea typeface="黑体" panose="02010609060101010101" pitchFamily="49" charset="-122"/>
              </a:rPr>
              <a:t>4  </a:t>
            </a:r>
            <a:r>
              <a:rPr lang="zh-CN" altLang="en-US" sz="3200" dirty="0">
                <a:solidFill>
                  <a:srgbClr val="000000"/>
                </a:solidFill>
                <a:latin typeface="宋体" panose="02010600030101010101" pitchFamily="2" charset="-122"/>
                <a:ea typeface="宋体" panose="02010600030101010101" pitchFamily="2" charset="-122"/>
              </a:rPr>
              <a:t>正确看待生与死</a:t>
            </a:r>
            <a:endParaRPr lang="zh-CN" altLang="en-US" sz="3200" b="0" dirty="0">
              <a:solidFill>
                <a:srgbClr val="C00000"/>
              </a:solidFill>
              <a:latin typeface="黑体" panose="02010609060101010101" pitchFamily="49" charset="-122"/>
              <a:ea typeface="黑体" panose="02010609060101010101" pitchFamily="49" charset="-122"/>
            </a:endParaRPr>
          </a:p>
        </p:txBody>
      </p:sp>
      <p:grpSp>
        <p:nvGrpSpPr>
          <p:cNvPr id="15" name="组合 1"/>
          <p:cNvGrpSpPr/>
          <p:nvPr/>
        </p:nvGrpSpPr>
        <p:grpSpPr bwMode="auto">
          <a:xfrm>
            <a:off x="1023542" y="1022329"/>
            <a:ext cx="838814" cy="722581"/>
            <a:chOff x="833" y="671"/>
            <a:chExt cx="2170" cy="1948"/>
          </a:xfrm>
          <a:solidFill>
            <a:srgbClr val="FFC000"/>
          </a:solidFill>
        </p:grpSpPr>
        <p:sp>
          <p:nvSpPr>
            <p:cNvPr id="16" name="矩形 15"/>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17" name="直接连接符 16"/>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22" name="Picture 2" descr="https://timgsa.baidu.com/timg?image&amp;quality=80&amp;size=b9999_10000&amp;sec=1534529369983&amp;di=6221125c85c73073741501479b4229c6&amp;imgtype=0&amp;src=http%3A%2F%2Fwww.tongfengyasong.com%2FUploads%2Feditor%2Fimage%2F20160608%2F14653513124468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381" y="599341"/>
            <a:ext cx="3279135" cy="39108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8"/>
          <p:cNvSpPr txBox="1">
            <a:spLocks noChangeArrowheads="1"/>
          </p:cNvSpPr>
          <p:nvPr/>
        </p:nvSpPr>
        <p:spPr bwMode="auto">
          <a:xfrm>
            <a:off x="8397381" y="4800740"/>
            <a:ext cx="3403280" cy="973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lnSpc>
                <a:spcPct val="125000"/>
              </a:lnSpc>
              <a:buFont typeface="Arial" panose="020B0604020202020204" pitchFamily="34" charset="0"/>
              <a:buNone/>
            </a:pPr>
            <a:r>
              <a:rPr lang="zh-CN" altLang="en-US" sz="2400" dirty="0">
                <a:solidFill>
                  <a:srgbClr val="000000"/>
                </a:solidFill>
                <a:latin typeface="华文中宋" panose="02010600040101010101" charset="-122"/>
                <a:ea typeface="华文中宋" panose="02010600040101010101" charset="-122"/>
              </a:rPr>
              <a:t>杀身成仁。</a:t>
            </a:r>
            <a:r>
              <a:rPr lang="en-US" altLang="zh-CN" sz="2400" dirty="0">
                <a:solidFill>
                  <a:srgbClr val="000000"/>
                </a:solidFill>
                <a:latin typeface="华文中宋" panose="02010600040101010101" charset="-122"/>
                <a:ea typeface="华文中宋" panose="02010600040101010101" charset="-122"/>
              </a:rPr>
              <a:t> ——</a:t>
            </a:r>
            <a:r>
              <a:rPr lang="zh-CN" altLang="zh-CN" sz="2400" dirty="0">
                <a:solidFill>
                  <a:srgbClr val="000000"/>
                </a:solidFill>
                <a:latin typeface="华文中宋" panose="02010600040101010101" charset="-122"/>
                <a:ea typeface="华文中宋" panose="02010600040101010101" charset="-122"/>
              </a:rPr>
              <a:t>孔子</a:t>
            </a:r>
            <a:endParaRPr lang="zh-CN" altLang="zh-CN" sz="2400" dirty="0">
              <a:solidFill>
                <a:srgbClr val="000000"/>
              </a:solidFill>
              <a:latin typeface="华文中宋" panose="02010600040101010101" charset="-122"/>
              <a:ea typeface="华文中宋" panose="02010600040101010101" charset="-122"/>
            </a:endParaRPr>
          </a:p>
          <a:p>
            <a:pPr eaLnBrk="1" hangingPunct="1">
              <a:lnSpc>
                <a:spcPct val="125000"/>
              </a:lnSpc>
              <a:buFont typeface="Arial" panose="020B0604020202020204" pitchFamily="34" charset="0"/>
              <a:buNone/>
            </a:pPr>
            <a:r>
              <a:rPr lang="zh-CN" altLang="en-US" sz="2400" dirty="0">
                <a:solidFill>
                  <a:srgbClr val="000000"/>
                </a:solidFill>
                <a:latin typeface="华文中宋" panose="02010600040101010101" charset="-122"/>
                <a:ea typeface="华文中宋" panose="02010600040101010101" charset="-122"/>
              </a:rPr>
              <a:t>舍生取义。</a:t>
            </a:r>
            <a:r>
              <a:rPr lang="en-US" altLang="zh-CN" sz="2400" dirty="0">
                <a:solidFill>
                  <a:srgbClr val="000000"/>
                </a:solidFill>
                <a:latin typeface="华文中宋" panose="02010600040101010101" charset="-122"/>
                <a:ea typeface="华文中宋" panose="02010600040101010101" charset="-122"/>
              </a:rPr>
              <a:t> ——</a:t>
            </a:r>
            <a:r>
              <a:rPr lang="zh-CN" altLang="en-US" sz="2400" dirty="0">
                <a:solidFill>
                  <a:srgbClr val="000000"/>
                </a:solidFill>
                <a:latin typeface="华文中宋" panose="02010600040101010101" charset="-122"/>
                <a:ea typeface="华文中宋" panose="02010600040101010101" charset="-122"/>
              </a:rPr>
              <a:t>孟子</a:t>
            </a:r>
            <a:endParaRPr lang="en-US" altLang="zh-CN" sz="2400" dirty="0">
              <a:solidFill>
                <a:srgbClr val="000000"/>
              </a:solidFill>
              <a:latin typeface="华文中宋" panose="02010600040101010101" charset="-122"/>
              <a:ea typeface="华文中宋" panose="02010600040101010101" charset="-122"/>
            </a:endParaRP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24"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（一）辩证对待人生矛盾</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99213" y="1588535"/>
            <a:ext cx="5530638" cy="4804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1"/>
          <p:cNvSpPr>
            <a:spLocks noGrp="1" noChangeArrowheads="1"/>
          </p:cNvSpPr>
          <p:nvPr>
            <p:ph type="title"/>
            <p:custDataLst>
              <p:tags r:id="rId2"/>
            </p:custDataLst>
          </p:nvPr>
        </p:nvSpPr>
        <p:spPr>
          <a:xfrm>
            <a:off x="624721" y="595792"/>
            <a:ext cx="8046028" cy="843274"/>
          </a:xfrm>
        </p:spPr>
        <p:txBody>
          <a:bodyPr/>
          <a:lstStyle/>
          <a:p>
            <a:pPr>
              <a:lnSpc>
                <a:spcPct val="150000"/>
              </a:lnSpc>
            </a:pPr>
            <a:r>
              <a:rPr lang="en-US" altLang="zh-CN" sz="3200" b="0" dirty="0">
                <a:solidFill>
                  <a:srgbClr val="434343"/>
                </a:solidFill>
                <a:latin typeface="黑体" panose="02010609060101010101" pitchFamily="49" charset="-122"/>
                <a:ea typeface="黑体" panose="02010609060101010101" pitchFamily="49" charset="-122"/>
              </a:rPr>
              <a:t> 5  </a:t>
            </a:r>
            <a:r>
              <a:rPr lang="zh-CN" altLang="en-US" sz="3200" dirty="0">
                <a:solidFill>
                  <a:srgbClr val="000000"/>
                </a:solidFill>
                <a:latin typeface="宋体" panose="02010600030101010101" pitchFamily="2" charset="-122"/>
                <a:ea typeface="宋体" panose="02010600030101010101" pitchFamily="2" charset="-122"/>
              </a:rPr>
              <a:t>正确看待荣与辱</a:t>
            </a:r>
            <a:endParaRPr lang="zh-CN" altLang="en-US" sz="3200" dirty="0">
              <a:latin typeface="宋体" panose="02010600030101010101" pitchFamily="2" charset="-122"/>
              <a:ea typeface="宋体" panose="02010600030101010101" pitchFamily="2" charset="-122"/>
            </a:endParaRPr>
          </a:p>
        </p:txBody>
      </p:sp>
      <p:grpSp>
        <p:nvGrpSpPr>
          <p:cNvPr id="5" name="组合 1"/>
          <p:cNvGrpSpPr/>
          <p:nvPr/>
        </p:nvGrpSpPr>
        <p:grpSpPr bwMode="auto">
          <a:xfrm>
            <a:off x="545283" y="684696"/>
            <a:ext cx="820859" cy="754369"/>
            <a:chOff x="833" y="671"/>
            <a:chExt cx="2170" cy="1948"/>
          </a:xfrm>
          <a:solidFill>
            <a:srgbClr val="FFC000"/>
          </a:solidFill>
        </p:grpSpPr>
        <p:sp>
          <p:nvSpPr>
            <p:cNvPr id="6" name="矩形 5"/>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7" name="直接连接符 6"/>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13" name="矩形 12"/>
          <p:cNvSpPr/>
          <p:nvPr/>
        </p:nvSpPr>
        <p:spPr>
          <a:xfrm>
            <a:off x="426400" y="2288884"/>
            <a:ext cx="5624200" cy="279018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lnSpc>
                <a:spcPct val="150000"/>
              </a:lnSpc>
              <a:spcAft>
                <a:spcPts val="0"/>
              </a:spcAft>
              <a:buFont typeface="Wingdings" panose="05000000000000000000" pitchFamily="2" charset="2"/>
              <a:buChar char="Ø"/>
            </a:pPr>
            <a:r>
              <a:rPr lang="zh-CN" altLang="en-US"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荣辱是指社会对个人是否履行社会义务所给予的评判，以及个人所产生的自我心理体验。荣辱观是一定社会思想道德原则和规范的体现和表达。</a:t>
            </a:r>
            <a:endParaRPr lang="en-US"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457200" indent="-457200" algn="just">
              <a:lnSpc>
                <a:spcPct val="150000"/>
              </a:lnSpc>
              <a:spcAft>
                <a:spcPts val="0"/>
              </a:spcAft>
              <a:buFont typeface="Wingdings" panose="05000000000000000000" pitchFamily="2" charset="2"/>
              <a:buChar char="Ø"/>
            </a:pPr>
            <a:endParaRPr lang="en-US"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457200" indent="-457200" algn="just">
              <a:lnSpc>
                <a:spcPct val="150000"/>
              </a:lnSpc>
              <a:spcAft>
                <a:spcPts val="0"/>
              </a:spcAft>
              <a:buFont typeface="Wingdings" panose="05000000000000000000" pitchFamily="2" charset="2"/>
              <a:buChar char="Ø"/>
            </a:pPr>
            <a:r>
              <a:rPr lang="zh-CN" altLang="en-US"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不同社会有不同的荣辱追求。</a:t>
            </a:r>
            <a:endParaRPr lang="en-US"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4"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（一）辩证对待人生矛盾</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3"/>
          <p:cNvSpPr txBox="1">
            <a:spLocks noChangeArrowheads="1"/>
          </p:cNvSpPr>
          <p:nvPr>
            <p:custDataLst>
              <p:tags r:id="rId1"/>
            </p:custDataLst>
          </p:nvPr>
        </p:nvSpPr>
        <p:spPr bwMode="auto">
          <a:xfrm>
            <a:off x="1960227" y="1004027"/>
            <a:ext cx="7429594" cy="151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b="1" dirty="0">
                <a:latin typeface="黑体" panose="02010609060101010101" pitchFamily="49" charset="-122"/>
                <a:ea typeface="黑体" panose="02010609060101010101" pitchFamily="49" charset="-122"/>
              </a:rPr>
              <a:t>（二）反对错误人生观</a:t>
            </a:r>
            <a:endParaRPr lang="zh-CN" altLang="en-US" sz="3200" b="1" dirty="0">
              <a:latin typeface="黑体" panose="02010609060101010101" pitchFamily="49" charset="-122"/>
              <a:ea typeface="黑体" panose="02010609060101010101" pitchFamily="49" charset="-122"/>
            </a:endParaRPr>
          </a:p>
        </p:txBody>
      </p:sp>
      <p:sp>
        <p:nvSpPr>
          <p:cNvPr id="12" name="文本框 13"/>
          <p:cNvSpPr txBox="1">
            <a:spLocks noChangeArrowheads="1"/>
          </p:cNvSpPr>
          <p:nvPr>
            <p:custDataLst>
              <p:tags r:id="rId2"/>
            </p:custDataLst>
          </p:nvPr>
        </p:nvSpPr>
        <p:spPr bwMode="auto">
          <a:xfrm>
            <a:off x="5061384" y="6119237"/>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3200" b="1" dirty="0">
              <a:solidFill>
                <a:srgbClr val="00B050"/>
              </a:solidFill>
              <a:latin typeface="华文中宋" panose="02010600040101010101" charset="-122"/>
              <a:ea typeface="华文中宋" panose="02010600040101010101" charset="-122"/>
            </a:endParaRPr>
          </a:p>
        </p:txBody>
      </p:sp>
      <p:sp>
        <p:nvSpPr>
          <p:cNvPr id="3" name="矩形 2"/>
          <p:cNvSpPr/>
          <p:nvPr/>
        </p:nvSpPr>
        <p:spPr>
          <a:xfrm>
            <a:off x="1960227" y="2134173"/>
            <a:ext cx="6096000" cy="3154069"/>
          </a:xfrm>
          <a:prstGeom prst="rect">
            <a:avLst/>
          </a:prstGeom>
        </p:spPr>
        <p:txBody>
          <a:bodyPr>
            <a:spAutoFit/>
          </a:bodyPr>
          <a:lstStyle/>
          <a:p>
            <a:pPr>
              <a:lnSpc>
                <a:spcPct val="200000"/>
              </a:lnSpc>
            </a:pPr>
            <a:r>
              <a:rPr lang="en-US" altLang="zh-CN" sz="2800" b="1" dirty="0">
                <a:solidFill>
                  <a:srgbClr val="000000"/>
                </a:solidFill>
                <a:latin typeface="宋体" panose="02010600030101010101" pitchFamily="2" charset="-122"/>
                <a:ea typeface="宋体" panose="02010600030101010101" pitchFamily="2" charset="-122"/>
              </a:rPr>
              <a:t>1. </a:t>
            </a:r>
            <a:r>
              <a:rPr lang="zh-CN" altLang="en-US" sz="2800" b="1" dirty="0">
                <a:solidFill>
                  <a:srgbClr val="000000"/>
                </a:solidFill>
                <a:latin typeface="宋体" panose="02010600030101010101" pitchFamily="2" charset="-122"/>
                <a:ea typeface="宋体" panose="02010600030101010101" pitchFamily="2" charset="-122"/>
              </a:rPr>
              <a:t>反对拜金主义</a:t>
            </a:r>
            <a:br>
              <a:rPr lang="zh-CN" altLang="en-US" sz="2800" b="1" dirty="0">
                <a:solidFill>
                  <a:srgbClr val="000000"/>
                </a:solidFill>
                <a:latin typeface="宋体" panose="02010600030101010101" pitchFamily="2" charset="-122"/>
                <a:ea typeface="宋体" panose="02010600030101010101" pitchFamily="2" charset="-122"/>
              </a:rPr>
            </a:br>
            <a:r>
              <a:rPr lang="en-US" altLang="zh-CN" sz="2800" b="1" dirty="0">
                <a:solidFill>
                  <a:srgbClr val="000000"/>
                </a:solidFill>
                <a:latin typeface="宋体" panose="02010600030101010101" pitchFamily="2" charset="-122"/>
                <a:ea typeface="宋体" panose="02010600030101010101" pitchFamily="2" charset="-122"/>
              </a:rPr>
              <a:t>2. </a:t>
            </a:r>
            <a:r>
              <a:rPr lang="zh-CN" altLang="en-US" sz="2800" b="1" dirty="0">
                <a:solidFill>
                  <a:srgbClr val="000000"/>
                </a:solidFill>
                <a:latin typeface="宋体" panose="02010600030101010101" pitchFamily="2" charset="-122"/>
                <a:ea typeface="宋体" panose="02010600030101010101" pitchFamily="2" charset="-122"/>
              </a:rPr>
              <a:t>反对享乐主义</a:t>
            </a:r>
            <a:br>
              <a:rPr lang="zh-CN" altLang="en-US" sz="2800" b="1" dirty="0">
                <a:solidFill>
                  <a:srgbClr val="000000"/>
                </a:solidFill>
                <a:latin typeface="宋体" panose="02010600030101010101" pitchFamily="2" charset="-122"/>
                <a:ea typeface="宋体" panose="02010600030101010101" pitchFamily="2" charset="-122"/>
              </a:rPr>
            </a:br>
            <a:r>
              <a:rPr lang="en-US" altLang="zh-CN" sz="2800" b="1" dirty="0">
                <a:solidFill>
                  <a:srgbClr val="000000"/>
                </a:solidFill>
                <a:latin typeface="宋体" panose="02010600030101010101" pitchFamily="2" charset="-122"/>
                <a:ea typeface="宋体" panose="02010600030101010101" pitchFamily="2" charset="-122"/>
              </a:rPr>
              <a:t>3. </a:t>
            </a:r>
            <a:r>
              <a:rPr lang="zh-CN" altLang="en-US" sz="2800" b="1" dirty="0">
                <a:solidFill>
                  <a:srgbClr val="000000"/>
                </a:solidFill>
                <a:latin typeface="宋体" panose="02010600030101010101" pitchFamily="2" charset="-122"/>
                <a:ea typeface="宋体" panose="02010600030101010101" pitchFamily="2" charset="-122"/>
              </a:rPr>
              <a:t>反对极端个人主义 </a:t>
            </a:r>
            <a:br>
              <a:rPr lang="zh-CN" altLang="en-US" dirty="0"/>
            </a:br>
            <a:endParaRPr lang="zh-CN" altLang="en-US" dirty="0"/>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pic>
        <p:nvPicPr>
          <p:cNvPr id="7170" name="Picture 2" descr="https://timgsa.baidu.com/timg?image&amp;quality=80&amp;size=b9999_10000&amp;sec=1598085634230&amp;di=d128c25dce20992b78f71f34be2d8d13&amp;imgtype=0&amp;src=http%3A%2F%2Fimg3.redocn.com%2Ftupian%2F20120902%2Fjuhongchayuanpaideshou_924281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93" y="1883626"/>
            <a:ext cx="2151920" cy="3090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图片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Grp="1" noChangeArrowheads="1"/>
          </p:cNvSpPr>
          <p:nvPr>
            <p:ph type="ctrTitle" idx="4294967295"/>
          </p:nvPr>
        </p:nvSpPr>
        <p:spPr>
          <a:xfrm>
            <a:off x="831850" y="190500"/>
            <a:ext cx="10699750" cy="5937250"/>
          </a:xfrm>
        </p:spPr>
        <p:txBody>
          <a:bodyPr/>
          <a:lstStyle/>
          <a:p>
            <a:pPr>
              <a:defRPr/>
            </a:pPr>
            <a:br>
              <a:rPr lang="en-US" altLang="zh-CN" sz="2200" b="0" dirty="0">
                <a:effectLst>
                  <a:outerShdw blurRad="38100" dist="38100" dir="2700000" algn="tl">
                    <a:srgbClr val="C0C0C0"/>
                  </a:outerShdw>
                </a:effectLst>
                <a:latin typeface="+mn-ea"/>
                <a:ea typeface="+mn-ea"/>
              </a:rPr>
            </a:br>
            <a:br>
              <a:rPr lang="en-US" altLang="zh-CN" sz="2200" b="0" dirty="0">
                <a:effectLst>
                  <a:outerShdw blurRad="38100" dist="38100" dir="2700000" algn="tl">
                    <a:srgbClr val="C0C0C0"/>
                  </a:outerShdw>
                </a:effectLst>
                <a:latin typeface="+mn-ea"/>
                <a:ea typeface="+mn-ea"/>
              </a:rPr>
            </a:br>
            <a:br>
              <a:rPr lang="en-US" altLang="zh-CN" sz="2200" b="0" dirty="0">
                <a:effectLst>
                  <a:outerShdw blurRad="38100" dist="38100" dir="2700000" algn="tl">
                    <a:srgbClr val="C0C0C0"/>
                  </a:outerShdw>
                </a:effectLst>
                <a:latin typeface="+mn-ea"/>
                <a:ea typeface="+mn-ea"/>
              </a:rPr>
            </a:br>
            <a:r>
              <a:rPr lang="zh-CN" altLang="en-US" sz="2200" b="0" dirty="0">
                <a:effectLst>
                  <a:outerShdw blurRad="38100" dist="38100" dir="2700000" algn="tl">
                    <a:srgbClr val="C0C0C0"/>
                  </a:outerShdw>
                </a:effectLst>
                <a:latin typeface="+mn-ea"/>
                <a:ea typeface="+mn-ea"/>
              </a:rPr>
              <a:t>说明：</a:t>
            </a:r>
            <a:br>
              <a:rPr lang="en-US" altLang="zh-CN" sz="2200" b="0" dirty="0">
                <a:effectLst>
                  <a:outerShdw blurRad="38100" dist="38100" dir="2700000" algn="tl">
                    <a:srgbClr val="C0C0C0"/>
                  </a:outerShdw>
                </a:effectLst>
                <a:latin typeface="+mn-ea"/>
                <a:ea typeface="+mn-ea"/>
              </a:rPr>
            </a:br>
            <a:r>
              <a:rPr lang="en-US" altLang="zh-CN" sz="2200" b="0" dirty="0">
                <a:effectLst>
                  <a:outerShdw blurRad="38100" dist="38100" dir="2700000" algn="tl">
                    <a:srgbClr val="C0C0C0"/>
                  </a:outerShdw>
                </a:effectLst>
                <a:latin typeface="+mn-ea"/>
                <a:ea typeface="+mn-ea"/>
              </a:rPr>
              <a:t>1.</a:t>
            </a:r>
            <a:r>
              <a:rPr lang="zh-CN" altLang="en-US" sz="2200" b="0" dirty="0">
                <a:effectLst>
                  <a:outerShdw blurRad="38100" dist="38100" dir="2700000" algn="tl">
                    <a:srgbClr val="C0C0C0"/>
                  </a:outerShdw>
                </a:effectLst>
                <a:latin typeface="+mn-ea"/>
                <a:ea typeface="+mn-ea"/>
              </a:rPr>
              <a:t> 我们在推进教育部示范马克思主义学院和优秀教学科研团队重点项目同时，组织上海高校骨干教师，利用暑假时间，根据</a:t>
            </a:r>
            <a:r>
              <a:rPr lang="en-US" altLang="zh-CN" sz="2200" b="0" dirty="0">
                <a:effectLst>
                  <a:outerShdw blurRad="38100" dist="38100" dir="2700000" algn="tl">
                    <a:srgbClr val="C0C0C0"/>
                  </a:outerShdw>
                </a:effectLst>
                <a:latin typeface="+mn-ea"/>
                <a:ea typeface="+mn-ea"/>
              </a:rPr>
              <a:t>《</a:t>
            </a:r>
            <a:r>
              <a:rPr lang="zh-CN" altLang="en-US" sz="2200" b="0" dirty="0">
                <a:effectLst>
                  <a:outerShdw blurRad="38100" dist="38100" dir="2700000" algn="tl">
                    <a:srgbClr val="C0C0C0"/>
                  </a:outerShdw>
                </a:effectLst>
                <a:latin typeface="+mn-ea"/>
                <a:ea typeface="+mn-ea"/>
              </a:rPr>
              <a:t>思想道德与法治</a:t>
            </a:r>
            <a:r>
              <a:rPr lang="en-US" altLang="zh-CN" sz="2200" b="0" dirty="0">
                <a:effectLst>
                  <a:outerShdw blurRad="38100" dist="38100" dir="2700000" algn="tl">
                    <a:srgbClr val="C0C0C0"/>
                  </a:outerShdw>
                </a:effectLst>
                <a:latin typeface="+mn-ea"/>
                <a:ea typeface="+mn-ea"/>
              </a:rPr>
              <a:t>》</a:t>
            </a:r>
            <a:r>
              <a:rPr lang="zh-CN" altLang="en-US" sz="2200" b="0" dirty="0">
                <a:effectLst>
                  <a:outerShdw blurRad="38100" dist="38100" dir="2700000" algn="tl">
                    <a:srgbClr val="C0C0C0"/>
                  </a:outerShdw>
                </a:effectLst>
                <a:latin typeface="+mn-ea"/>
                <a:ea typeface="+mn-ea"/>
              </a:rPr>
              <a:t>（</a:t>
            </a:r>
            <a:r>
              <a:rPr lang="en-US" altLang="zh-CN" sz="2200" b="0" dirty="0">
                <a:effectLst>
                  <a:outerShdw blurRad="38100" dist="38100" dir="2700000" algn="tl">
                    <a:srgbClr val="C0C0C0"/>
                  </a:outerShdw>
                </a:effectLst>
                <a:latin typeface="+mn-ea"/>
                <a:ea typeface="+mn-ea"/>
              </a:rPr>
              <a:t>2021</a:t>
            </a:r>
            <a:r>
              <a:rPr lang="zh-CN" altLang="en-US" sz="2200" b="0" dirty="0">
                <a:effectLst>
                  <a:outerShdw blurRad="38100" dist="38100" dir="2700000" algn="tl">
                    <a:srgbClr val="C0C0C0"/>
                  </a:outerShdw>
                </a:effectLst>
                <a:latin typeface="+mn-ea"/>
                <a:ea typeface="+mn-ea"/>
              </a:rPr>
              <a:t>年版），在</a:t>
            </a:r>
            <a:r>
              <a:rPr lang="en-US" altLang="zh-CN" sz="2200" b="0" dirty="0">
                <a:effectLst>
                  <a:outerShdw blurRad="38100" dist="38100" dir="2700000" algn="tl">
                    <a:srgbClr val="C0C0C0"/>
                  </a:outerShdw>
                </a:effectLst>
                <a:latin typeface="+mn-ea"/>
                <a:ea typeface="+mn-ea"/>
              </a:rPr>
              <a:t>《</a:t>
            </a:r>
            <a:r>
              <a:rPr lang="zh-CN" altLang="en-US" sz="2200" b="0" dirty="0">
                <a:effectLst>
                  <a:outerShdw blurRad="38100" dist="38100" dir="2700000" algn="tl">
                    <a:srgbClr val="C0C0C0"/>
                  </a:outerShdw>
                </a:effectLst>
                <a:latin typeface="+mn-ea"/>
              </a:rPr>
              <a:t> “思想道德修养与法律基础”课专题教学课件</a:t>
            </a:r>
            <a:r>
              <a:rPr lang="en-US" altLang="zh-CN" sz="2200" b="0" dirty="0">
                <a:effectLst>
                  <a:outerShdw blurRad="38100" dist="38100" dir="2700000" algn="tl">
                    <a:srgbClr val="C0C0C0"/>
                  </a:outerShdw>
                </a:effectLst>
                <a:latin typeface="+mn-ea"/>
              </a:rPr>
              <a:t>2020</a:t>
            </a:r>
            <a:r>
              <a:rPr lang="zh-CN" altLang="en-US" sz="2200" b="0" dirty="0">
                <a:effectLst>
                  <a:outerShdw blurRad="38100" dist="38100" dir="2700000" algn="tl">
                    <a:srgbClr val="C0C0C0"/>
                  </a:outerShdw>
                </a:effectLst>
                <a:latin typeface="+mn-ea"/>
              </a:rPr>
              <a:t>年版</a:t>
            </a:r>
            <a:r>
              <a:rPr lang="zh-CN" altLang="en-US" sz="2200" b="0" dirty="0">
                <a:effectLst>
                  <a:outerShdw blurRad="38100" dist="38100" dir="2700000" algn="tl">
                    <a:srgbClr val="C0C0C0"/>
                  </a:outerShdw>
                </a:effectLst>
                <a:latin typeface="+mn-ea"/>
                <a:ea typeface="+mn-ea"/>
              </a:rPr>
              <a:t>）</a:t>
            </a:r>
            <a:r>
              <a:rPr lang="en-US" altLang="zh-CN" sz="2200" b="0" dirty="0">
                <a:effectLst>
                  <a:outerShdw blurRad="38100" dist="38100" dir="2700000" algn="tl">
                    <a:srgbClr val="C0C0C0"/>
                  </a:outerShdw>
                </a:effectLst>
                <a:latin typeface="+mn-ea"/>
                <a:ea typeface="+mn-ea"/>
              </a:rPr>
              <a:t>》</a:t>
            </a:r>
            <a:r>
              <a:rPr lang="zh-CN" altLang="en-US" sz="2200" b="0" dirty="0">
                <a:effectLst>
                  <a:outerShdw blurRad="38100" dist="38100" dir="2700000" algn="tl">
                    <a:srgbClr val="C0C0C0"/>
                  </a:outerShdw>
                </a:effectLst>
                <a:latin typeface="+mn-ea"/>
                <a:ea typeface="+mn-ea"/>
              </a:rPr>
              <a:t>基础上，研制了这套</a:t>
            </a:r>
            <a:r>
              <a:rPr lang="en-US" altLang="zh-CN" sz="2200" b="0" dirty="0">
                <a:effectLst>
                  <a:outerShdw blurRad="38100" dist="38100" dir="2700000" algn="tl">
                    <a:srgbClr val="C0C0C0"/>
                  </a:outerShdw>
                </a:effectLst>
                <a:latin typeface="+mn-ea"/>
              </a:rPr>
              <a:t>《</a:t>
            </a:r>
            <a:r>
              <a:rPr lang="zh-CN" altLang="en-US" sz="2200" b="0" dirty="0">
                <a:effectLst>
                  <a:outerShdw blurRad="38100" dist="38100" dir="2700000" algn="tl">
                    <a:srgbClr val="C0C0C0"/>
                  </a:outerShdw>
                </a:effectLst>
                <a:latin typeface="+mn-ea"/>
              </a:rPr>
              <a:t> “思想道德与法治”课专题教学课件（</a:t>
            </a:r>
            <a:r>
              <a:rPr lang="en-US" altLang="zh-CN" sz="2200" b="0" dirty="0">
                <a:effectLst>
                  <a:outerShdw blurRad="38100" dist="38100" dir="2700000" algn="tl">
                    <a:srgbClr val="C0C0C0"/>
                  </a:outerShdw>
                </a:effectLst>
                <a:latin typeface="+mn-ea"/>
              </a:rPr>
              <a:t>2021</a:t>
            </a:r>
            <a:r>
              <a:rPr lang="zh-CN" altLang="en-US" sz="2200" b="0" dirty="0">
                <a:effectLst>
                  <a:outerShdw blurRad="38100" dist="38100" dir="2700000" algn="tl">
                    <a:srgbClr val="C0C0C0"/>
                  </a:outerShdw>
                </a:effectLst>
                <a:latin typeface="+mn-ea"/>
              </a:rPr>
              <a:t>年版）</a:t>
            </a:r>
            <a:r>
              <a:rPr lang="en-US" altLang="zh-CN" sz="2200" b="0" dirty="0">
                <a:effectLst>
                  <a:outerShdw blurRad="38100" dist="38100" dir="2700000" algn="tl">
                    <a:srgbClr val="C0C0C0"/>
                  </a:outerShdw>
                </a:effectLst>
                <a:latin typeface="+mn-ea"/>
              </a:rPr>
              <a:t>》</a:t>
            </a:r>
            <a:r>
              <a:rPr lang="zh-CN" altLang="en-US" sz="2200" b="0" dirty="0">
                <a:effectLst>
                  <a:outerShdw blurRad="38100" dist="38100" dir="2700000" algn="tl">
                    <a:srgbClr val="C0C0C0"/>
                  </a:outerShdw>
                </a:effectLst>
                <a:latin typeface="+mn-ea"/>
                <a:ea typeface="+mn-ea"/>
              </a:rPr>
              <a:t>；</a:t>
            </a:r>
            <a:br>
              <a:rPr lang="en-US" altLang="zh-CN" sz="2200" b="0" dirty="0">
                <a:effectLst>
                  <a:outerShdw blurRad="38100" dist="38100" dir="2700000" algn="tl">
                    <a:srgbClr val="C0C0C0"/>
                  </a:outerShdw>
                </a:effectLst>
                <a:latin typeface="+mn-ea"/>
                <a:ea typeface="+mn-ea"/>
              </a:rPr>
            </a:br>
            <a:r>
              <a:rPr lang="en-US" altLang="zh-CN" sz="2200" b="0" dirty="0">
                <a:effectLst>
                  <a:outerShdw blurRad="38100" dist="38100" dir="2700000" algn="tl">
                    <a:srgbClr val="C0C0C0"/>
                  </a:outerShdw>
                </a:effectLst>
                <a:latin typeface="+mn-ea"/>
                <a:ea typeface="+mn-ea"/>
              </a:rPr>
              <a:t>2.</a:t>
            </a:r>
            <a:r>
              <a:rPr lang="zh-CN" altLang="en-US" sz="2200" b="0" dirty="0">
                <a:effectLst>
                  <a:outerShdw blurRad="38100" dist="38100" dir="2700000" algn="tl">
                    <a:srgbClr val="C0C0C0"/>
                  </a:outerShdw>
                </a:effectLst>
                <a:latin typeface="+mn-ea"/>
                <a:ea typeface="+mn-ea"/>
              </a:rPr>
              <a:t>此举旨在帮助一线教师解决今年秋季实施专题教学“最后一公里”问题，课件没有设置任何技术障碍，以方便教师各取所需，进行再加工，文责自负。请勿用于任何营利目的。</a:t>
            </a:r>
            <a:br>
              <a:rPr lang="en-US" altLang="zh-CN" sz="2200" b="0" dirty="0">
                <a:effectLst>
                  <a:outerShdw blurRad="38100" dist="38100" dir="2700000" algn="tl">
                    <a:srgbClr val="C0C0C0"/>
                  </a:outerShdw>
                </a:effectLst>
                <a:latin typeface="+mn-ea"/>
                <a:ea typeface="+mn-ea"/>
              </a:rPr>
            </a:br>
            <a:r>
              <a:rPr lang="en-US" altLang="zh-CN" sz="2200" b="0" dirty="0">
                <a:effectLst>
                  <a:outerShdw blurRad="38100" dist="38100" dir="2700000" algn="tl">
                    <a:srgbClr val="C0C0C0"/>
                  </a:outerShdw>
                </a:effectLst>
                <a:latin typeface="+mn-ea"/>
                <a:ea typeface="+mn-ea"/>
              </a:rPr>
              <a:t> 3.</a:t>
            </a:r>
            <a:r>
              <a:rPr lang="zh-CN" altLang="en-US" sz="2200" b="0" dirty="0">
                <a:effectLst>
                  <a:outerShdw blurRad="38100" dist="38100" dir="2700000" algn="tl">
                    <a:srgbClr val="C0C0C0"/>
                  </a:outerShdw>
                </a:effectLst>
                <a:latin typeface="+mn-ea"/>
                <a:ea typeface="+mn-ea"/>
              </a:rPr>
              <a:t>该课件由陈大文和高国希总体设计，共</a:t>
            </a:r>
            <a:r>
              <a:rPr lang="en-US" altLang="zh-CN" sz="2200" b="0" dirty="0">
                <a:effectLst>
                  <a:outerShdw blurRad="38100" dist="38100" dir="2700000" algn="tl">
                    <a:srgbClr val="C0C0C0"/>
                  </a:outerShdw>
                </a:effectLst>
                <a:latin typeface="+mn-ea"/>
                <a:ea typeface="+mn-ea"/>
              </a:rPr>
              <a:t>16</a:t>
            </a:r>
            <a:r>
              <a:rPr lang="zh-CN" altLang="en-US" sz="2200" b="0" dirty="0">
                <a:effectLst>
                  <a:outerShdw blurRad="38100" dist="38100" dir="2700000" algn="tl">
                    <a:srgbClr val="C0C0C0"/>
                  </a:outerShdw>
                </a:effectLst>
                <a:latin typeface="+mn-ea"/>
                <a:ea typeface="+mn-ea"/>
              </a:rPr>
              <a:t>个专题，分别由上海海洋大学陈艳红、复旦大学张奇峰、华东师范大学洪燕妮、同济大学王谋寅、上海师范大学周治华、上海大学孙会岩、上海理工大学王海斌主创，上海高校分教指委</a:t>
            </a:r>
            <a:r>
              <a:rPr lang="en-US" altLang="zh-CN" sz="2200" b="0" dirty="0">
                <a:effectLst>
                  <a:outerShdw blurRad="38100" dist="38100" dir="2700000" algn="tl">
                    <a:srgbClr val="C0C0C0"/>
                  </a:outerShdw>
                </a:effectLst>
                <a:latin typeface="+mn-ea"/>
                <a:ea typeface="+mn-ea"/>
              </a:rPr>
              <a:t>10</a:t>
            </a:r>
            <a:r>
              <a:rPr lang="zh-CN" altLang="en-US" sz="2200" b="0" dirty="0">
                <a:effectLst>
                  <a:outerShdw blurRad="38100" dist="38100" dir="2700000" algn="tl">
                    <a:srgbClr val="C0C0C0"/>
                  </a:outerShdw>
                </a:effectLst>
                <a:latin typeface="+mn-ea"/>
                <a:ea typeface="+mn-ea"/>
              </a:rPr>
              <a:t>位教授和全国高校</a:t>
            </a:r>
            <a:r>
              <a:rPr lang="en-US" altLang="zh-CN" sz="2200" b="0" dirty="0">
                <a:effectLst>
                  <a:outerShdw blurRad="38100" dist="38100" dir="2700000" algn="tl">
                    <a:srgbClr val="C0C0C0"/>
                  </a:outerShdw>
                </a:effectLst>
                <a:latin typeface="+mn-ea"/>
                <a:ea typeface="+mn-ea"/>
              </a:rPr>
              <a:t>270</a:t>
            </a:r>
            <a:r>
              <a:rPr lang="zh-CN" altLang="en-US" sz="2200" b="0" dirty="0">
                <a:effectLst>
                  <a:outerShdw blurRad="38100" dist="38100" dir="2700000" algn="tl">
                    <a:srgbClr val="C0C0C0"/>
                  </a:outerShdw>
                </a:effectLst>
                <a:latin typeface="+mn-ea"/>
                <a:ea typeface="+mn-ea"/>
              </a:rPr>
              <a:t>多位教师参与初稿讨论，同济大学陈大文、徐蓉、薛念文、王谋寅、孙小金、崔欣玉等教师参加统稿。</a:t>
            </a:r>
            <a:br>
              <a:rPr lang="en-US" altLang="zh-CN" sz="2200" b="0" dirty="0">
                <a:effectLst>
                  <a:outerShdw blurRad="38100" dist="38100" dir="2700000" algn="tl">
                    <a:srgbClr val="C0C0C0"/>
                  </a:outerShdw>
                </a:effectLst>
                <a:latin typeface="+mn-ea"/>
                <a:ea typeface="+mn-ea"/>
              </a:rPr>
            </a:br>
            <a:r>
              <a:rPr lang="en-US" altLang="zh-CN" sz="2200" b="0" dirty="0">
                <a:effectLst>
                  <a:outerShdw blurRad="38100" dist="38100" dir="2700000" algn="tl">
                    <a:srgbClr val="C0C0C0"/>
                  </a:outerShdw>
                </a:effectLst>
                <a:latin typeface="+mn-ea"/>
                <a:ea typeface="+mn-ea"/>
              </a:rPr>
              <a:t>4.</a:t>
            </a:r>
            <a:r>
              <a:rPr lang="zh-CN" altLang="en-US" sz="2200" b="0" dirty="0">
                <a:effectLst>
                  <a:outerShdw blurRad="38100" dist="38100" dir="2700000" algn="tl">
                    <a:srgbClr val="C0C0C0"/>
                  </a:outerShdw>
                </a:effectLst>
                <a:latin typeface="+mn-ea"/>
                <a:ea typeface="+mn-ea"/>
              </a:rPr>
              <a:t>该课件为试用版，从内容到形式难免诸多瑕疵。开学在即，仅供选用。恭请全国同仁通过微私信或邮件（</a:t>
            </a:r>
            <a:r>
              <a:rPr lang="en-US" altLang="zh-CN" sz="2200" b="0" dirty="0">
                <a:effectLst>
                  <a:outerShdw blurRad="38100" dist="38100" dir="2700000" algn="tl">
                    <a:srgbClr val="C0C0C0"/>
                  </a:outerShdw>
                </a:effectLst>
                <a:latin typeface="+mn-ea"/>
                <a:ea typeface="+mn-ea"/>
              </a:rPr>
              <a:t>jckzt2020@126.com</a:t>
            </a:r>
            <a:r>
              <a:rPr lang="zh-CN" altLang="en-US" sz="2200" b="0" dirty="0">
                <a:effectLst>
                  <a:outerShdw blurRad="38100" dist="38100" dir="2700000" algn="tl">
                    <a:srgbClr val="C0C0C0"/>
                  </a:outerShdw>
                </a:effectLst>
                <a:latin typeface="+mn-ea"/>
                <a:ea typeface="+mn-ea"/>
              </a:rPr>
              <a:t>）多提宝贵意见，以便进一步完善。竭诚希望合作交流，资源共享。</a:t>
            </a:r>
            <a:r>
              <a:rPr lang="en-US" altLang="zh-CN" sz="2000" b="0" dirty="0">
                <a:effectLst>
                  <a:outerShdw blurRad="38100" dist="38100" dir="2700000" algn="tl">
                    <a:srgbClr val="C0C0C0"/>
                  </a:outerShdw>
                </a:effectLst>
              </a:rPr>
              <a:t>                          </a:t>
            </a:r>
            <a:br>
              <a:rPr lang="en-US" altLang="zh-CN" sz="2000" b="0" dirty="0">
                <a:effectLst>
                  <a:outerShdw blurRad="38100" dist="38100" dir="2700000" algn="tl">
                    <a:srgbClr val="C0C0C0"/>
                  </a:outerShdw>
                </a:effectLst>
              </a:rPr>
            </a:br>
            <a:r>
              <a:rPr lang="en-US" altLang="zh-CN" sz="2000" b="0" dirty="0">
                <a:effectLst>
                  <a:outerShdw blurRad="38100" dist="38100" dir="2700000" algn="tl">
                    <a:srgbClr val="C0C0C0"/>
                  </a:outerShdw>
                </a:effectLst>
              </a:rPr>
              <a:t>                                                              2021</a:t>
            </a:r>
            <a:r>
              <a:rPr lang="zh-CN" altLang="en-US" sz="2000" b="0" dirty="0">
                <a:effectLst>
                  <a:outerShdw blurRad="38100" dist="38100" dir="2700000" algn="tl">
                    <a:srgbClr val="C0C0C0"/>
                  </a:outerShdw>
                </a:effectLst>
              </a:rPr>
              <a:t>年</a:t>
            </a:r>
            <a:r>
              <a:rPr lang="en-US" altLang="zh-CN" sz="2000" b="0" dirty="0">
                <a:effectLst>
                  <a:outerShdw blurRad="38100" dist="38100" dir="2700000" algn="tl">
                    <a:srgbClr val="C0C0C0"/>
                  </a:outerShdw>
                </a:effectLst>
              </a:rPr>
              <a:t>8</a:t>
            </a:r>
            <a:r>
              <a:rPr lang="zh-CN" altLang="en-US" sz="2000" b="0" dirty="0">
                <a:effectLst>
                  <a:outerShdw blurRad="38100" dist="38100" dir="2700000" algn="tl">
                    <a:srgbClr val="C0C0C0"/>
                  </a:outerShdw>
                </a:effectLst>
              </a:rPr>
              <a:t>月</a:t>
            </a:r>
            <a:br>
              <a:rPr lang="en-US" altLang="zh-CN" sz="2000" b="0" dirty="0">
                <a:effectLst>
                  <a:outerShdw blurRad="38100" dist="38100" dir="2700000" algn="tl">
                    <a:srgbClr val="C0C0C0"/>
                  </a:outerShdw>
                </a:effectLst>
              </a:rPr>
            </a:br>
            <a:r>
              <a:rPr lang="en-US" altLang="zh-CN" sz="2000" b="0" dirty="0">
                <a:effectLst>
                  <a:outerShdw blurRad="38100" dist="38100" dir="2700000" algn="tl">
                    <a:srgbClr val="C0C0C0"/>
                  </a:outerShdw>
                </a:effectLst>
              </a:rPr>
              <a:t>                     </a:t>
            </a:r>
            <a:br>
              <a:rPr lang="en-US" altLang="zh-CN" sz="2000" b="0" dirty="0">
                <a:effectLst>
                  <a:outerShdw blurRad="38100" dist="38100" dir="2700000" algn="tl">
                    <a:srgbClr val="C0C0C0"/>
                  </a:outerShdw>
                </a:effectLst>
              </a:rPr>
            </a:br>
            <a:endParaRPr lang="zh-CN" altLang="en-US" sz="2000" b="0" dirty="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transition spd="slow" advClick="0" advTm="15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5" name="组合 5"/>
          <p:cNvGrpSpPr/>
          <p:nvPr/>
        </p:nvGrpSpPr>
        <p:grpSpPr bwMode="auto">
          <a:xfrm>
            <a:off x="809625" y="1455738"/>
            <a:ext cx="2832735" cy="3221672"/>
            <a:chOff x="1730" y="1017"/>
            <a:chExt cx="4461" cy="5075"/>
          </a:xfrm>
        </p:grpSpPr>
        <p:grpSp>
          <p:nvGrpSpPr>
            <p:cNvPr id="74759" name="Group 3"/>
            <p:cNvGrpSpPr/>
            <p:nvPr/>
          </p:nvGrpSpPr>
          <p:grpSpPr bwMode="auto">
            <a:xfrm>
              <a:off x="1730" y="1017"/>
              <a:ext cx="4461" cy="5075"/>
              <a:chOff x="0" y="0"/>
              <a:chExt cx="3929884" cy="4617586"/>
            </a:xfrm>
          </p:grpSpPr>
          <p:cxnSp>
            <p:nvCxnSpPr>
              <p:cNvPr id="74761" name="直接连接符 9"/>
              <p:cNvCxnSpPr>
                <a:cxnSpLocks noChangeShapeType="1"/>
              </p:cNvCxnSpPr>
              <p:nvPr/>
            </p:nvCxnSpPr>
            <p:spPr bwMode="auto">
              <a:xfrm>
                <a:off x="1588" y="0"/>
                <a:ext cx="2213437"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62" name="直接连接符 11"/>
              <p:cNvCxnSpPr>
                <a:cxnSpLocks noChangeShapeType="1"/>
              </p:cNvCxnSpPr>
              <p:nvPr/>
            </p:nvCxnSpPr>
            <p:spPr bwMode="auto">
              <a:xfrm rot="5400000">
                <a:off x="-573824" y="575407"/>
                <a:ext cx="1152412"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63" name="直接连接符 13"/>
              <p:cNvCxnSpPr>
                <a:cxnSpLocks noChangeShapeType="1"/>
              </p:cNvCxnSpPr>
              <p:nvPr/>
            </p:nvCxnSpPr>
            <p:spPr bwMode="auto">
              <a:xfrm>
                <a:off x="3015293" y="0"/>
                <a:ext cx="571619"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64" name="直接连接符 14"/>
              <p:cNvCxnSpPr>
                <a:cxnSpLocks noChangeShapeType="1"/>
              </p:cNvCxnSpPr>
              <p:nvPr/>
            </p:nvCxnSpPr>
            <p:spPr bwMode="auto">
              <a:xfrm rot="5400000">
                <a:off x="3458336" y="142861"/>
                <a:ext cx="287309"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65" name="直接连接符 16"/>
              <p:cNvCxnSpPr>
                <a:cxnSpLocks noChangeShapeType="1"/>
              </p:cNvCxnSpPr>
              <p:nvPr/>
            </p:nvCxnSpPr>
            <p:spPr bwMode="auto">
              <a:xfrm rot="5400000">
                <a:off x="-178576" y="3407236"/>
                <a:ext cx="358740"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66" name="直接连接符 19"/>
              <p:cNvCxnSpPr>
                <a:cxnSpLocks noChangeShapeType="1"/>
              </p:cNvCxnSpPr>
              <p:nvPr/>
            </p:nvCxnSpPr>
            <p:spPr bwMode="auto">
              <a:xfrm>
                <a:off x="1588" y="3585812"/>
                <a:ext cx="3599614"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67" name="直接连接符 21"/>
              <p:cNvCxnSpPr>
                <a:cxnSpLocks noChangeShapeType="1"/>
              </p:cNvCxnSpPr>
              <p:nvPr/>
            </p:nvCxnSpPr>
            <p:spPr bwMode="auto">
              <a:xfrm rot="16200000" flipV="1">
                <a:off x="2162274" y="2145296"/>
                <a:ext cx="2879444"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68" name="直接连接符 24"/>
              <p:cNvCxnSpPr>
                <a:cxnSpLocks noChangeShapeType="1"/>
              </p:cNvCxnSpPr>
              <p:nvPr/>
            </p:nvCxnSpPr>
            <p:spPr bwMode="auto">
              <a:xfrm>
                <a:off x="622430" y="500013"/>
                <a:ext cx="2519889"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69" name="直接连接符 25"/>
              <p:cNvCxnSpPr>
                <a:cxnSpLocks noChangeShapeType="1"/>
              </p:cNvCxnSpPr>
              <p:nvPr/>
            </p:nvCxnSpPr>
            <p:spPr bwMode="auto">
              <a:xfrm rot="5400000">
                <a:off x="-258547" y="1380984"/>
                <a:ext cx="1763541"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70" name="直接连接符 27"/>
              <p:cNvCxnSpPr>
                <a:cxnSpLocks noChangeShapeType="1"/>
              </p:cNvCxnSpPr>
              <p:nvPr/>
            </p:nvCxnSpPr>
            <p:spPr bwMode="auto">
              <a:xfrm rot="5400000">
                <a:off x="2711350" y="930971"/>
                <a:ext cx="863516"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71" name="直接连接符 28"/>
              <p:cNvCxnSpPr>
                <a:cxnSpLocks noChangeShapeType="1"/>
              </p:cNvCxnSpPr>
              <p:nvPr/>
            </p:nvCxnSpPr>
            <p:spPr bwMode="auto">
              <a:xfrm rot="5400000">
                <a:off x="497023" y="2885787"/>
                <a:ext cx="250801"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72" name="直接连接符 29"/>
              <p:cNvCxnSpPr>
                <a:cxnSpLocks noChangeShapeType="1"/>
              </p:cNvCxnSpPr>
              <p:nvPr/>
            </p:nvCxnSpPr>
            <p:spPr bwMode="auto">
              <a:xfrm>
                <a:off x="622430" y="3009606"/>
                <a:ext cx="1727561"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73" name="直接连接符 30"/>
              <p:cNvCxnSpPr>
                <a:cxnSpLocks noChangeShapeType="1"/>
              </p:cNvCxnSpPr>
              <p:nvPr/>
            </p:nvCxnSpPr>
            <p:spPr bwMode="auto">
              <a:xfrm rot="16200000" flipV="1">
                <a:off x="2621665" y="2487363"/>
                <a:ext cx="1042886"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74" name="直接连接符 32"/>
              <p:cNvCxnSpPr>
                <a:cxnSpLocks noChangeShapeType="1"/>
              </p:cNvCxnSpPr>
              <p:nvPr/>
            </p:nvCxnSpPr>
            <p:spPr bwMode="auto">
              <a:xfrm>
                <a:off x="2669146" y="3357234"/>
                <a:ext cx="1260738"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75" name="直接连接符 33"/>
              <p:cNvCxnSpPr>
                <a:cxnSpLocks noChangeShapeType="1"/>
              </p:cNvCxnSpPr>
              <p:nvPr/>
            </p:nvCxnSpPr>
            <p:spPr bwMode="auto">
              <a:xfrm rot="5400000">
                <a:off x="2038969" y="3987411"/>
                <a:ext cx="1260352"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76" name="直接连接符 35"/>
              <p:cNvCxnSpPr>
                <a:cxnSpLocks noChangeShapeType="1"/>
              </p:cNvCxnSpPr>
              <p:nvPr/>
            </p:nvCxnSpPr>
            <p:spPr bwMode="auto">
              <a:xfrm rot="5400000">
                <a:off x="3660029" y="3627077"/>
                <a:ext cx="539697"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77" name="直接连接符 37"/>
              <p:cNvCxnSpPr>
                <a:cxnSpLocks noChangeShapeType="1"/>
              </p:cNvCxnSpPr>
              <p:nvPr/>
            </p:nvCxnSpPr>
            <p:spPr bwMode="auto">
              <a:xfrm>
                <a:off x="2669146" y="4612824"/>
                <a:ext cx="1260738"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4778" name="直接连接符 38"/>
              <p:cNvCxnSpPr>
                <a:cxnSpLocks noChangeShapeType="1"/>
              </p:cNvCxnSpPr>
              <p:nvPr/>
            </p:nvCxnSpPr>
            <p:spPr bwMode="auto">
              <a:xfrm rot="16200000" flipV="1">
                <a:off x="3767975" y="4450915"/>
                <a:ext cx="323818"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grpSp>
        <p:sp>
          <p:nvSpPr>
            <p:cNvPr id="74760" name="Text Box 23"/>
            <p:cNvSpPr txBox="1">
              <a:spLocks noChangeArrowheads="1"/>
            </p:cNvSpPr>
            <p:nvPr/>
          </p:nvSpPr>
          <p:spPr bwMode="auto">
            <a:xfrm>
              <a:off x="2242" y="1677"/>
              <a:ext cx="3163" cy="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4000" b="1" dirty="0">
                  <a:solidFill>
                    <a:srgbClr val="FFCC00"/>
                  </a:solidFill>
                  <a:latin typeface="宋体" panose="02010600030101010101" pitchFamily="2" charset="-122"/>
                  <a:ea typeface="宋体" panose="02010600030101010101" pitchFamily="2" charset="-122"/>
                  <a:sym typeface="宋体" panose="02010600030101010101" pitchFamily="2" charset="-122"/>
                </a:rPr>
                <a:t>拜金</a:t>
              </a:r>
              <a:endParaRPr lang="en-US" altLang="zh-CN" sz="4000" b="1" dirty="0">
                <a:solidFill>
                  <a:srgbClr val="FFCC00"/>
                </a:solidFill>
                <a:latin typeface="宋体" panose="02010600030101010101" pitchFamily="2" charset="-122"/>
                <a:ea typeface="宋体" panose="02010600030101010101" pitchFamily="2" charset="-122"/>
                <a:sym typeface="宋体" panose="02010600030101010101" pitchFamily="2" charset="-122"/>
              </a:endParaRPr>
            </a:p>
            <a:p>
              <a:pPr algn="ctr"/>
              <a:r>
                <a:rPr lang="zh-CN" altLang="en-US" sz="4000" b="1" dirty="0">
                  <a:solidFill>
                    <a:srgbClr val="FFCC00"/>
                  </a:solidFill>
                  <a:latin typeface="宋体" panose="02010600030101010101" pitchFamily="2" charset="-122"/>
                  <a:ea typeface="宋体" panose="02010600030101010101" pitchFamily="2" charset="-122"/>
                  <a:sym typeface="宋体" panose="02010600030101010101" pitchFamily="2" charset="-122"/>
                </a:rPr>
                <a:t>主义</a:t>
              </a:r>
              <a:endParaRPr lang="zh-CN" altLang="en-US" sz="4000" b="1" dirty="0">
                <a:solidFill>
                  <a:srgbClr val="FFCC00"/>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5" name="Text Box 20"/>
          <p:cNvSpPr txBox="1">
            <a:spLocks noChangeArrowheads="1"/>
          </p:cNvSpPr>
          <p:nvPr/>
        </p:nvSpPr>
        <p:spPr bwMode="auto">
          <a:xfrm>
            <a:off x="4142428" y="1001477"/>
            <a:ext cx="7783513" cy="246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ts val="3800"/>
              </a:lnSpc>
            </a:pPr>
            <a:r>
              <a:rPr lang="zh-CN" altLang="en-US" sz="2800" b="1" dirty="0">
                <a:latin typeface="宋体" panose="02010600030101010101" pitchFamily="2" charset="-122"/>
                <a:ea typeface="宋体" panose="02010600030101010101" pitchFamily="2" charset="-122"/>
              </a:rPr>
              <a:t>拜金主义</a:t>
            </a:r>
            <a:r>
              <a:rPr lang="zh-CN" altLang="en-US" sz="2800" dirty="0">
                <a:latin typeface="宋体" panose="02010600030101010101" pitchFamily="2" charset="-122"/>
                <a:ea typeface="宋体" panose="02010600030101010101" pitchFamily="2" charset="-122"/>
              </a:rPr>
              <a:t>是一种认为金钱可以主宰一切，把追求金钱作为人生至高目的的思想观念。被认为起源于资本主义鼓励人类追求自我利益的思想主张。拜金主义是引发自私自利、权钱交易、行贿受贿、贪赃枉法等丑恶现象的重要思想根源。</a:t>
            </a:r>
            <a:endParaRPr lang="zh-CN" altLang="en-US" sz="2800" dirty="0">
              <a:latin typeface="宋体" panose="02010600030101010101" pitchFamily="2" charset="-122"/>
              <a:ea typeface="宋体" panose="02010600030101010101" pitchFamily="2" charset="-122"/>
            </a:endParaRPr>
          </a:p>
        </p:txBody>
      </p:sp>
      <p:sp>
        <p:nvSpPr>
          <p:cNvPr id="28" name="文本框 6"/>
          <p:cNvSpPr txBox="1"/>
          <p:nvPr/>
        </p:nvSpPr>
        <p:spPr>
          <a:xfrm>
            <a:off x="66735" y="4821873"/>
            <a:ext cx="4199847" cy="1212640"/>
          </a:xfrm>
          <a:prstGeom prst="rect">
            <a:avLst/>
          </a:prstGeom>
          <a:noFill/>
        </p:spPr>
        <p:txBody>
          <a:bodyPr>
            <a:spAutoFit/>
            <a:scene3d>
              <a:camera prst="orthographicFront"/>
              <a:lightRig rig="threePt" dir="t"/>
            </a:scene3d>
          </a:bodyPr>
          <a:lstStyle/>
          <a:p>
            <a:pPr>
              <a:lnSpc>
                <a:spcPct val="130000"/>
              </a:lnSpc>
              <a:defRPr/>
            </a:pPr>
            <a:r>
              <a:rPr lang="zh-CN" altLang="en-US" sz="2800" noProof="1">
                <a:solidFill>
                  <a:srgbClr val="D94C3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金钱本身没有对错，</a:t>
            </a:r>
            <a:endParaRPr lang="zh-CN" altLang="en-US" sz="2800" noProof="1">
              <a:solidFill>
                <a:srgbClr val="D94C3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gn="r">
              <a:lnSpc>
                <a:spcPct val="130000"/>
              </a:lnSpc>
              <a:defRPr/>
            </a:pPr>
            <a:r>
              <a:rPr lang="zh-CN" altLang="en-US" sz="2800" noProof="1">
                <a:solidFill>
                  <a:srgbClr val="D94C3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关键在于人的态度。</a:t>
            </a:r>
            <a:endParaRPr lang="zh-CN" altLang="en-US" sz="2800" noProof="1">
              <a:solidFill>
                <a:srgbClr val="D94C3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9" name="Text Box 21"/>
          <p:cNvSpPr txBox="1">
            <a:spLocks noChangeArrowheads="1"/>
          </p:cNvSpPr>
          <p:nvPr/>
        </p:nvSpPr>
        <p:spPr bwMode="auto">
          <a:xfrm>
            <a:off x="4142427" y="3714600"/>
            <a:ext cx="7783513" cy="246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ts val="3800"/>
              </a:lnSpc>
            </a:pPr>
            <a:r>
              <a:rPr lang="zh-CN" altLang="en-US" sz="2800" b="1" dirty="0">
                <a:latin typeface="宋体" panose="02010600030101010101" pitchFamily="2" charset="-122"/>
                <a:ea typeface="宋体" panose="02010600030101010101" pitchFamily="2" charset="-122"/>
              </a:rPr>
              <a:t>树立正确的金钱观</a:t>
            </a:r>
            <a:r>
              <a:rPr lang="zh-CN" altLang="en-US" sz="2800" dirty="0">
                <a:latin typeface="宋体" panose="02010600030101010101" pitchFamily="2" charset="-122"/>
                <a:ea typeface="宋体" panose="02010600030101010101" pitchFamily="2" charset="-122"/>
              </a:rPr>
              <a:t>。承认金钱与人生有着密切的关系，对个人来讲，是人生幸福的重要条件，是实现人生价值的重要物质保证。获得金钱的手段和途径，应当是正当的、合法的。金钱不是人生价值的全部内容，人生还有更高尚的追求。</a:t>
            </a:r>
            <a:endParaRPr lang="zh-CN" altLang="en-US" sz="280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3" name="矩形 2"/>
          <p:cNvSpPr/>
          <p:nvPr/>
        </p:nvSpPr>
        <p:spPr>
          <a:xfrm>
            <a:off x="1134745" y="768295"/>
            <a:ext cx="2898230" cy="523220"/>
          </a:xfrm>
          <a:prstGeom prst="rect">
            <a:avLst/>
          </a:prstGeom>
        </p:spPr>
        <p:txBody>
          <a:bodyPr wrap="square">
            <a:spAutoFit/>
          </a:bodyPr>
          <a:lstStyle/>
          <a:p>
            <a:r>
              <a:rPr lang="en-US" altLang="zh-CN" sz="2800" dirty="0">
                <a:solidFill>
                  <a:srgbClr val="434343"/>
                </a:solidFill>
                <a:latin typeface="黑体" panose="02010609060101010101" pitchFamily="49" charset="-122"/>
                <a:ea typeface="黑体" panose="02010609060101010101" pitchFamily="49" charset="-122"/>
              </a:rPr>
              <a:t>1.</a:t>
            </a:r>
            <a:r>
              <a:rPr lang="zh-CN" altLang="en-US" sz="2800" dirty="0">
                <a:solidFill>
                  <a:srgbClr val="434343"/>
                </a:solidFill>
                <a:latin typeface="黑体" panose="02010609060101010101" pitchFamily="49" charset="-122"/>
                <a:ea typeface="黑体" panose="02010609060101010101" pitchFamily="49" charset="-122"/>
              </a:rPr>
              <a:t>反对拜金主义</a:t>
            </a:r>
            <a:endParaRPr lang="zh-CN" altLang="en-US" sz="2800" dirty="0"/>
          </a:p>
        </p:txBody>
      </p:sp>
      <p:grpSp>
        <p:nvGrpSpPr>
          <p:cNvPr id="37" name="组合 1"/>
          <p:cNvGrpSpPr/>
          <p:nvPr/>
        </p:nvGrpSpPr>
        <p:grpSpPr bwMode="auto">
          <a:xfrm>
            <a:off x="786602" y="719305"/>
            <a:ext cx="696286" cy="701368"/>
            <a:chOff x="833" y="671"/>
            <a:chExt cx="2170" cy="1948"/>
          </a:xfrm>
          <a:solidFill>
            <a:srgbClr val="FFC000"/>
          </a:solidFill>
        </p:grpSpPr>
        <p:sp>
          <p:nvSpPr>
            <p:cNvPr id="38" name="矩形 37"/>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39" name="直接连接符 38"/>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5"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（二）反对错误人生观</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9" name="组合 5"/>
          <p:cNvGrpSpPr/>
          <p:nvPr/>
        </p:nvGrpSpPr>
        <p:grpSpPr bwMode="auto">
          <a:xfrm>
            <a:off x="526473" y="2263437"/>
            <a:ext cx="2832100" cy="3222625"/>
            <a:chOff x="1730" y="1017"/>
            <a:chExt cx="4461" cy="5075"/>
          </a:xfrm>
        </p:grpSpPr>
        <p:grpSp>
          <p:nvGrpSpPr>
            <p:cNvPr id="75781" name="Group 3"/>
            <p:cNvGrpSpPr/>
            <p:nvPr/>
          </p:nvGrpSpPr>
          <p:grpSpPr bwMode="auto">
            <a:xfrm>
              <a:off x="1730" y="1017"/>
              <a:ext cx="4461" cy="5075"/>
              <a:chOff x="0" y="0"/>
              <a:chExt cx="3929884" cy="4617586"/>
            </a:xfrm>
          </p:grpSpPr>
          <p:cxnSp>
            <p:nvCxnSpPr>
              <p:cNvPr id="75783" name="直接连接符 9"/>
              <p:cNvCxnSpPr>
                <a:cxnSpLocks noChangeShapeType="1"/>
              </p:cNvCxnSpPr>
              <p:nvPr/>
            </p:nvCxnSpPr>
            <p:spPr bwMode="auto">
              <a:xfrm>
                <a:off x="1588" y="0"/>
                <a:ext cx="2213437"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84" name="直接连接符 11"/>
              <p:cNvCxnSpPr>
                <a:cxnSpLocks noChangeShapeType="1"/>
              </p:cNvCxnSpPr>
              <p:nvPr/>
            </p:nvCxnSpPr>
            <p:spPr bwMode="auto">
              <a:xfrm rot="5400000">
                <a:off x="-573824" y="575407"/>
                <a:ext cx="1152412"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85" name="直接连接符 13"/>
              <p:cNvCxnSpPr>
                <a:cxnSpLocks noChangeShapeType="1"/>
              </p:cNvCxnSpPr>
              <p:nvPr/>
            </p:nvCxnSpPr>
            <p:spPr bwMode="auto">
              <a:xfrm>
                <a:off x="3015293" y="0"/>
                <a:ext cx="571619"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86" name="直接连接符 14"/>
              <p:cNvCxnSpPr>
                <a:cxnSpLocks noChangeShapeType="1"/>
              </p:cNvCxnSpPr>
              <p:nvPr/>
            </p:nvCxnSpPr>
            <p:spPr bwMode="auto">
              <a:xfrm rot="5400000">
                <a:off x="3458336" y="142861"/>
                <a:ext cx="287309"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87" name="直接连接符 16"/>
              <p:cNvCxnSpPr>
                <a:cxnSpLocks noChangeShapeType="1"/>
              </p:cNvCxnSpPr>
              <p:nvPr/>
            </p:nvCxnSpPr>
            <p:spPr bwMode="auto">
              <a:xfrm rot="5400000">
                <a:off x="-178576" y="3407236"/>
                <a:ext cx="358740"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88" name="直接连接符 19"/>
              <p:cNvCxnSpPr>
                <a:cxnSpLocks noChangeShapeType="1"/>
              </p:cNvCxnSpPr>
              <p:nvPr/>
            </p:nvCxnSpPr>
            <p:spPr bwMode="auto">
              <a:xfrm>
                <a:off x="1588" y="3585812"/>
                <a:ext cx="3599614"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89" name="直接连接符 21"/>
              <p:cNvCxnSpPr>
                <a:cxnSpLocks noChangeShapeType="1"/>
              </p:cNvCxnSpPr>
              <p:nvPr/>
            </p:nvCxnSpPr>
            <p:spPr bwMode="auto">
              <a:xfrm rot="16200000" flipV="1">
                <a:off x="2162274" y="2145296"/>
                <a:ext cx="2879444"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90" name="直接连接符 24"/>
              <p:cNvCxnSpPr>
                <a:cxnSpLocks noChangeShapeType="1"/>
              </p:cNvCxnSpPr>
              <p:nvPr/>
            </p:nvCxnSpPr>
            <p:spPr bwMode="auto">
              <a:xfrm>
                <a:off x="622430" y="500013"/>
                <a:ext cx="2519889"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91" name="直接连接符 25"/>
              <p:cNvCxnSpPr>
                <a:cxnSpLocks noChangeShapeType="1"/>
              </p:cNvCxnSpPr>
              <p:nvPr/>
            </p:nvCxnSpPr>
            <p:spPr bwMode="auto">
              <a:xfrm rot="5400000">
                <a:off x="-258547" y="1380984"/>
                <a:ext cx="1763541"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92" name="直接连接符 27"/>
              <p:cNvCxnSpPr>
                <a:cxnSpLocks noChangeShapeType="1"/>
              </p:cNvCxnSpPr>
              <p:nvPr/>
            </p:nvCxnSpPr>
            <p:spPr bwMode="auto">
              <a:xfrm rot="5400000">
                <a:off x="2711350" y="930971"/>
                <a:ext cx="863516"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93" name="直接连接符 28"/>
              <p:cNvCxnSpPr>
                <a:cxnSpLocks noChangeShapeType="1"/>
              </p:cNvCxnSpPr>
              <p:nvPr/>
            </p:nvCxnSpPr>
            <p:spPr bwMode="auto">
              <a:xfrm rot="5400000">
                <a:off x="497023" y="2885787"/>
                <a:ext cx="250801"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94" name="直接连接符 29"/>
              <p:cNvCxnSpPr>
                <a:cxnSpLocks noChangeShapeType="1"/>
              </p:cNvCxnSpPr>
              <p:nvPr/>
            </p:nvCxnSpPr>
            <p:spPr bwMode="auto">
              <a:xfrm>
                <a:off x="622430" y="3009606"/>
                <a:ext cx="1727561"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95" name="直接连接符 30"/>
              <p:cNvCxnSpPr>
                <a:cxnSpLocks noChangeShapeType="1"/>
              </p:cNvCxnSpPr>
              <p:nvPr/>
            </p:nvCxnSpPr>
            <p:spPr bwMode="auto">
              <a:xfrm rot="16200000" flipV="1">
                <a:off x="2621665" y="2487363"/>
                <a:ext cx="1042886"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96" name="直接连接符 32"/>
              <p:cNvCxnSpPr>
                <a:cxnSpLocks noChangeShapeType="1"/>
              </p:cNvCxnSpPr>
              <p:nvPr/>
            </p:nvCxnSpPr>
            <p:spPr bwMode="auto">
              <a:xfrm>
                <a:off x="2669146" y="3357234"/>
                <a:ext cx="1260738"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97" name="直接连接符 33"/>
              <p:cNvCxnSpPr>
                <a:cxnSpLocks noChangeShapeType="1"/>
              </p:cNvCxnSpPr>
              <p:nvPr/>
            </p:nvCxnSpPr>
            <p:spPr bwMode="auto">
              <a:xfrm rot="5400000">
                <a:off x="2038969" y="3987411"/>
                <a:ext cx="1260352"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98" name="直接连接符 35"/>
              <p:cNvCxnSpPr>
                <a:cxnSpLocks noChangeShapeType="1"/>
              </p:cNvCxnSpPr>
              <p:nvPr/>
            </p:nvCxnSpPr>
            <p:spPr bwMode="auto">
              <a:xfrm rot="5400000">
                <a:off x="3660029" y="3627077"/>
                <a:ext cx="539697"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799" name="直接连接符 37"/>
              <p:cNvCxnSpPr>
                <a:cxnSpLocks noChangeShapeType="1"/>
              </p:cNvCxnSpPr>
              <p:nvPr/>
            </p:nvCxnSpPr>
            <p:spPr bwMode="auto">
              <a:xfrm>
                <a:off x="2669146" y="4612824"/>
                <a:ext cx="1260738"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5800" name="直接连接符 38"/>
              <p:cNvCxnSpPr>
                <a:cxnSpLocks noChangeShapeType="1"/>
              </p:cNvCxnSpPr>
              <p:nvPr/>
            </p:nvCxnSpPr>
            <p:spPr bwMode="auto">
              <a:xfrm rot="16200000" flipV="1">
                <a:off x="3767975" y="4450915"/>
                <a:ext cx="323818"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grpSp>
        <p:sp>
          <p:nvSpPr>
            <p:cNvPr id="75782" name="Text Box 23"/>
            <p:cNvSpPr txBox="1">
              <a:spLocks noChangeArrowheads="1"/>
            </p:cNvSpPr>
            <p:nvPr/>
          </p:nvSpPr>
          <p:spPr bwMode="auto">
            <a:xfrm>
              <a:off x="2242" y="1677"/>
              <a:ext cx="3163" cy="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4800" b="1">
                  <a:solidFill>
                    <a:srgbClr val="FFCC00"/>
                  </a:solidFill>
                  <a:latin typeface="宋体" panose="02010600030101010101" pitchFamily="2" charset="-122"/>
                  <a:ea typeface="宋体" panose="02010600030101010101" pitchFamily="2" charset="-122"/>
                  <a:sym typeface="宋体" panose="02010600030101010101" pitchFamily="2" charset="-122"/>
                </a:rPr>
                <a:t>享乐主义</a:t>
              </a:r>
              <a:endParaRPr lang="zh-CN" altLang="en-US" sz="4800" b="1">
                <a:solidFill>
                  <a:srgbClr val="FFCC00"/>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46" name="Text Box 20"/>
          <p:cNvSpPr txBox="1">
            <a:spLocks noChangeArrowheads="1"/>
          </p:cNvSpPr>
          <p:nvPr/>
        </p:nvSpPr>
        <p:spPr bwMode="auto">
          <a:xfrm>
            <a:off x="3858529" y="1753304"/>
            <a:ext cx="8333471" cy="502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457200" indent="-457200">
              <a:lnSpc>
                <a:spcPts val="4000"/>
              </a:lnSpc>
              <a:spcBef>
                <a:spcPts val="600"/>
              </a:spcBef>
              <a:spcAft>
                <a:spcPts val="600"/>
              </a:spcAft>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享乐主义通常与极端个人主义、拜金主义等挂钩，其实质为狭义的享乐主义，是极端享乐主义。</a:t>
            </a:r>
            <a:endParaRPr lang="zh-CN" altLang="en-US" sz="2800" dirty="0">
              <a:latin typeface="宋体" panose="02010600030101010101" pitchFamily="2" charset="-122"/>
              <a:ea typeface="宋体" panose="02010600030101010101" pitchFamily="2" charset="-122"/>
            </a:endParaRPr>
          </a:p>
          <a:p>
            <a:pPr marL="457200" indent="-457200">
              <a:lnSpc>
                <a:spcPts val="4000"/>
              </a:lnSpc>
              <a:spcBef>
                <a:spcPts val="600"/>
              </a:spcBef>
              <a:spcAft>
                <a:spcPts val="600"/>
              </a:spcAft>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极端享乐主义不符合人的本性。</a:t>
            </a:r>
            <a:endParaRPr lang="zh-CN" altLang="en-US" sz="2800" dirty="0">
              <a:latin typeface="宋体" panose="02010600030101010101" pitchFamily="2" charset="-122"/>
              <a:ea typeface="宋体" panose="02010600030101010101" pitchFamily="2" charset="-122"/>
            </a:endParaRPr>
          </a:p>
          <a:p>
            <a:pPr marL="457200" indent="-457200">
              <a:lnSpc>
                <a:spcPts val="4000"/>
              </a:lnSpc>
              <a:spcBef>
                <a:spcPts val="600"/>
              </a:spcBef>
              <a:spcAft>
                <a:spcPts val="600"/>
              </a:spcAft>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享乐主义的错误实质：从人的自然本性出发，把吃喝玩乐作为人生的唯一目的和最大的乐趣，把人与动物完全等同起来。只讲生活享受，不讲财富创造，把享受与创造对立起来。把自已的快乐建立他人受苦的基础上。</a:t>
            </a:r>
            <a:endParaRPr lang="zh-CN" altLang="en-US" sz="2800" dirty="0">
              <a:latin typeface="宋体" panose="02010600030101010101" pitchFamily="2" charset="-122"/>
              <a:ea typeface="宋体" panose="02010600030101010101" pitchFamily="2" charset="-122"/>
            </a:endParaRPr>
          </a:p>
          <a:p>
            <a:pPr>
              <a:lnSpc>
                <a:spcPct val="120000"/>
              </a:lnSpc>
              <a:buFont typeface="Arial" panose="020B0604020202020204" pitchFamily="34" charset="0"/>
              <a:buChar char="•"/>
            </a:pPr>
            <a:endParaRPr lang="zh-CN" altLang="en-US" sz="2800" dirty="0">
              <a:solidFill>
                <a:srgbClr val="2B4D8A"/>
              </a:solidFill>
              <a:latin typeface="宋体" panose="02010600030101010101" pitchFamily="2" charset="-122"/>
              <a:ea typeface="宋体" panose="02010600030101010101" pitchFamily="2" charset="-122"/>
            </a:endParaRPr>
          </a:p>
        </p:txBody>
      </p:sp>
      <p:sp>
        <p:nvSpPr>
          <p:cNvPr id="25" name="标题 1"/>
          <p:cNvSpPr>
            <a:spLocks noGrp="1" noChangeArrowheads="1"/>
          </p:cNvSpPr>
          <p:nvPr>
            <p:ph type="title"/>
            <p:custDataLst>
              <p:tags r:id="rId1"/>
            </p:custDataLst>
          </p:nvPr>
        </p:nvSpPr>
        <p:spPr>
          <a:xfrm>
            <a:off x="995970" y="771147"/>
            <a:ext cx="8046028" cy="843274"/>
          </a:xfrm>
        </p:spPr>
        <p:txBody>
          <a:bodyPr/>
          <a:lstStyle/>
          <a:p>
            <a:r>
              <a:rPr lang="en-US" altLang="zh-CN" sz="3200" b="0" dirty="0">
                <a:solidFill>
                  <a:srgbClr val="434343"/>
                </a:solidFill>
                <a:latin typeface="黑体" panose="02010609060101010101" pitchFamily="49" charset="-122"/>
                <a:ea typeface="黑体" panose="02010609060101010101" pitchFamily="49" charset="-122"/>
              </a:rPr>
              <a:t>2  </a:t>
            </a:r>
            <a:r>
              <a:rPr lang="zh-CN" altLang="en-US" sz="3200" b="0" dirty="0">
                <a:solidFill>
                  <a:srgbClr val="434343"/>
                </a:solidFill>
                <a:latin typeface="黑体" panose="02010609060101010101" pitchFamily="49" charset="-122"/>
                <a:ea typeface="黑体" panose="02010609060101010101" pitchFamily="49" charset="-122"/>
              </a:rPr>
              <a:t>反对享乐主义</a:t>
            </a:r>
            <a:endParaRPr lang="zh-CN" altLang="en-US" sz="3200" b="0" dirty="0">
              <a:solidFill>
                <a:srgbClr val="434343"/>
              </a:solidFill>
              <a:latin typeface="黑体" panose="02010609060101010101" pitchFamily="49" charset="-122"/>
              <a:ea typeface="黑体" panose="02010609060101010101" pitchFamily="49" charset="-122"/>
            </a:endParaRPr>
          </a:p>
        </p:txBody>
      </p:sp>
      <p:grpSp>
        <p:nvGrpSpPr>
          <p:cNvPr id="34" name="组合 1"/>
          <p:cNvGrpSpPr/>
          <p:nvPr/>
        </p:nvGrpSpPr>
        <p:grpSpPr bwMode="auto">
          <a:xfrm>
            <a:off x="763399" y="886928"/>
            <a:ext cx="696286" cy="701368"/>
            <a:chOff x="833" y="671"/>
            <a:chExt cx="2170" cy="1948"/>
          </a:xfrm>
          <a:solidFill>
            <a:srgbClr val="FFC000"/>
          </a:solidFill>
        </p:grpSpPr>
        <p:sp>
          <p:nvSpPr>
            <p:cNvPr id="35" name="矩形 34"/>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36" name="直接连接符 35"/>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33"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（二）反对错误人生观</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文本框 8"/>
          <p:cNvSpPr txBox="1">
            <a:spLocks noChangeArrowheads="1"/>
          </p:cNvSpPr>
          <p:nvPr/>
        </p:nvSpPr>
        <p:spPr bwMode="auto">
          <a:xfrm>
            <a:off x="266700" y="2202656"/>
            <a:ext cx="96377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buFont typeface="Wingdings" panose="05000000000000000000" pitchFamily="2" charset="2"/>
              <a:buChar char="Ø"/>
            </a:pPr>
            <a:r>
              <a:rPr lang="zh-CN" altLang="en-US" sz="2800" b="1" dirty="0">
                <a:solidFill>
                  <a:srgbClr val="09397E"/>
                </a:solidFill>
                <a:latin typeface="宋体" panose="02010600030101010101" pitchFamily="2" charset="-122"/>
                <a:ea typeface="宋体" panose="02010600030101010101" pitchFamily="2" charset="-122"/>
              </a:rPr>
              <a:t>享受</a:t>
            </a:r>
            <a:endParaRPr lang="zh-CN" altLang="en-US" sz="2800" b="1" dirty="0">
              <a:solidFill>
                <a:srgbClr val="09397E"/>
              </a:solidFill>
              <a:latin typeface="宋体" panose="02010600030101010101" pitchFamily="2" charset="-122"/>
              <a:ea typeface="宋体" panose="02010600030101010101" pitchFamily="2" charset="-122"/>
            </a:endParaRPr>
          </a:p>
        </p:txBody>
      </p:sp>
      <p:grpSp>
        <p:nvGrpSpPr>
          <p:cNvPr id="76804" name="组合 5"/>
          <p:cNvGrpSpPr/>
          <p:nvPr/>
        </p:nvGrpSpPr>
        <p:grpSpPr bwMode="auto">
          <a:xfrm>
            <a:off x="2287587" y="1498600"/>
            <a:ext cx="9663112" cy="1930400"/>
            <a:chOff x="1859742" y="2026791"/>
            <a:chExt cx="9663558" cy="905258"/>
          </a:xfrm>
        </p:grpSpPr>
        <p:sp>
          <p:nvSpPr>
            <p:cNvPr id="7" name="矩形 6"/>
            <p:cNvSpPr/>
            <p:nvPr/>
          </p:nvSpPr>
          <p:spPr>
            <a:xfrm>
              <a:off x="1859742" y="2101981"/>
              <a:ext cx="9647682" cy="830068"/>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latin typeface="宋体" panose="02010600030101010101" pitchFamily="2" charset="-122"/>
                <a:ea typeface="宋体" panose="02010600030101010101" pitchFamily="2" charset="-122"/>
              </a:endParaRPr>
            </a:p>
          </p:txBody>
        </p:sp>
        <p:sp>
          <p:nvSpPr>
            <p:cNvPr id="8" name="矩形 7"/>
            <p:cNvSpPr/>
            <p:nvPr/>
          </p:nvSpPr>
          <p:spPr>
            <a:xfrm>
              <a:off x="1886730" y="2026791"/>
              <a:ext cx="9636570" cy="905258"/>
            </a:xfrm>
            <a:prstGeom prst="rect">
              <a:avLst/>
            </a:prstGeom>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pPr>
              <a:r>
                <a:rPr lang="zh-CN" altLang="en-US" sz="2800" dirty="0">
                  <a:solidFill>
                    <a:srgbClr val="2B4D8A"/>
                  </a:solidFill>
                  <a:latin typeface="宋体" panose="02010600030101010101" pitchFamily="2" charset="-122"/>
                  <a:ea typeface="宋体" panose="02010600030101010101" pitchFamily="2" charset="-122"/>
                </a:rPr>
                <a:t>    人们在物质生活和精神生活上得到满足。人们通过自己劳动获得的物质和精神方面的满足是正当的。</a:t>
              </a:r>
              <a:endParaRPr lang="zh-CN" altLang="en-US" sz="2800" dirty="0">
                <a:solidFill>
                  <a:srgbClr val="2B4D8A"/>
                </a:solidFill>
                <a:latin typeface="宋体" panose="02010600030101010101" pitchFamily="2" charset="-122"/>
                <a:ea typeface="宋体" panose="02010600030101010101" pitchFamily="2" charset="-122"/>
              </a:endParaRPr>
            </a:p>
            <a:p>
              <a:pPr>
                <a:lnSpc>
                  <a:spcPct val="150000"/>
                </a:lnSpc>
              </a:pPr>
              <a:r>
                <a:rPr lang="zh-CN" altLang="en-US" sz="2800" dirty="0">
                  <a:solidFill>
                    <a:srgbClr val="2B4D8A"/>
                  </a:solidFill>
                  <a:latin typeface="宋体" panose="02010600030101010101" pitchFamily="2" charset="-122"/>
                  <a:ea typeface="宋体" panose="02010600030101010101" pitchFamily="2" charset="-122"/>
                </a:rPr>
                <a:t>    物质生活的享受与精神生活的享受是统一的。</a:t>
              </a:r>
              <a:endParaRPr lang="zh-CN" altLang="en-US" sz="2800" dirty="0">
                <a:solidFill>
                  <a:srgbClr val="2B4D8A"/>
                </a:solidFill>
                <a:latin typeface="宋体" panose="02010600030101010101" pitchFamily="2" charset="-122"/>
                <a:ea typeface="宋体" panose="02010600030101010101" pitchFamily="2" charset="-122"/>
              </a:endParaRPr>
            </a:p>
          </p:txBody>
        </p:sp>
      </p:grpSp>
      <p:sp>
        <p:nvSpPr>
          <p:cNvPr id="14" name="文本框 99"/>
          <p:cNvSpPr txBox="1"/>
          <p:nvPr/>
        </p:nvSpPr>
        <p:spPr>
          <a:xfrm>
            <a:off x="2469756" y="482795"/>
            <a:ext cx="8660656" cy="535531"/>
          </a:xfrm>
          <a:prstGeom prst="rect">
            <a:avLst/>
          </a:prstGeom>
          <a:gradFill>
            <a:gsLst>
              <a:gs pos="0">
                <a:srgbClr val="92D050"/>
              </a:gs>
              <a:gs pos="40000">
                <a:schemeClr val="accent1">
                  <a:lumMod val="45000"/>
                  <a:lumOff val="55000"/>
                </a:schemeClr>
              </a:gs>
              <a:gs pos="86000">
                <a:schemeClr val="accent1">
                  <a:lumMod val="60000"/>
                  <a:lumOff val="40000"/>
                  <a:alpha val="0"/>
                </a:schemeClr>
              </a:gs>
              <a:gs pos="100000">
                <a:schemeClr val="accent1">
                  <a:lumMod val="30000"/>
                  <a:lumOff val="70000"/>
                </a:schemeClr>
              </a:gs>
            </a:gsLst>
            <a:path path="rect">
              <a:fillToRect l="100000" b="100000"/>
            </a:path>
            <a:tileRect t="-100000" r="-100000"/>
          </a:gradFill>
          <a:ln w="9525">
            <a:noFill/>
          </a:ln>
        </p:spPr>
        <p:txBody>
          <a:bodyPr wrap="square">
            <a:spAutoFit/>
            <a:scene3d>
              <a:camera prst="orthographicFront"/>
              <a:lightRig rig="threePt" dir="t"/>
            </a:scene3d>
          </a:bodyPr>
          <a:lstStyle/>
          <a:p>
            <a:pPr>
              <a:lnSpc>
                <a:spcPct val="90000"/>
              </a:lnSpc>
              <a:defRPr/>
            </a:pPr>
            <a:r>
              <a:rPr lang="zh-CN" altLang="en-US" sz="3200" noProof="1">
                <a:latin typeface="黑体" panose="02010609060101010101" pitchFamily="49" charset="-122"/>
                <a:ea typeface="黑体" panose="02010609060101010101" pitchFamily="49" charset="-122"/>
                <a:sym typeface="+mn-ea"/>
              </a:rPr>
              <a:t>辨析：正当享受与享乐主义不是一回事</a:t>
            </a:r>
            <a:endParaRPr lang="zh-CN" altLang="en-US" sz="3200" noProof="1">
              <a:latin typeface="黑体" panose="02010609060101010101" pitchFamily="49" charset="-122"/>
              <a:ea typeface="黑体" panose="02010609060101010101" pitchFamily="49" charset="-122"/>
              <a:sym typeface="+mn-ea"/>
            </a:endParaRPr>
          </a:p>
        </p:txBody>
      </p:sp>
      <p:sp>
        <p:nvSpPr>
          <p:cNvPr id="76806" name="文本框 8"/>
          <p:cNvSpPr txBox="1">
            <a:spLocks noChangeArrowheads="1"/>
          </p:cNvSpPr>
          <p:nvPr/>
        </p:nvSpPr>
        <p:spPr bwMode="auto">
          <a:xfrm>
            <a:off x="192946" y="4676776"/>
            <a:ext cx="96377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buFont typeface="Wingdings" panose="05000000000000000000" pitchFamily="2" charset="2"/>
              <a:buChar char="Ø"/>
            </a:pPr>
            <a:r>
              <a:rPr lang="zh-CN" altLang="en-US" sz="2800" b="1" dirty="0">
                <a:solidFill>
                  <a:srgbClr val="09397E"/>
                </a:solidFill>
                <a:latin typeface="宋体" panose="02010600030101010101" pitchFamily="2" charset="-122"/>
                <a:ea typeface="宋体" panose="02010600030101010101" pitchFamily="2" charset="-122"/>
              </a:rPr>
              <a:t>享乐主义</a:t>
            </a:r>
            <a:endParaRPr lang="zh-CN" altLang="en-US" sz="2800" b="1" dirty="0">
              <a:solidFill>
                <a:srgbClr val="09397E"/>
              </a:solidFill>
              <a:latin typeface="宋体" panose="02010600030101010101" pitchFamily="2" charset="-122"/>
              <a:ea typeface="宋体" panose="02010600030101010101" pitchFamily="2" charset="-122"/>
            </a:endParaRPr>
          </a:p>
        </p:txBody>
      </p:sp>
      <p:grpSp>
        <p:nvGrpSpPr>
          <p:cNvPr id="76807" name="组合 15"/>
          <p:cNvGrpSpPr/>
          <p:nvPr/>
        </p:nvGrpSpPr>
        <p:grpSpPr bwMode="auto">
          <a:xfrm>
            <a:off x="2271712" y="3589337"/>
            <a:ext cx="9663112" cy="2678113"/>
            <a:chOff x="1859741" y="2026791"/>
            <a:chExt cx="9663559" cy="762841"/>
          </a:xfrm>
        </p:grpSpPr>
        <p:sp>
          <p:nvSpPr>
            <p:cNvPr id="17" name="矩形 16"/>
            <p:cNvSpPr/>
            <p:nvPr/>
          </p:nvSpPr>
          <p:spPr>
            <a:xfrm>
              <a:off x="1859741" y="2026791"/>
              <a:ext cx="9647683" cy="753797"/>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latin typeface="宋体" panose="02010600030101010101" pitchFamily="2" charset="-122"/>
                <a:ea typeface="宋体" panose="02010600030101010101" pitchFamily="2" charset="-122"/>
              </a:endParaRPr>
            </a:p>
          </p:txBody>
        </p:sp>
        <p:sp>
          <p:nvSpPr>
            <p:cNvPr id="18" name="矩形 17"/>
            <p:cNvSpPr/>
            <p:nvPr/>
          </p:nvSpPr>
          <p:spPr>
            <a:xfrm>
              <a:off x="1886729" y="2026791"/>
              <a:ext cx="9636571" cy="762841"/>
            </a:xfrm>
            <a:prstGeom prst="rect">
              <a:avLst/>
            </a:prstGeom>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pPr>
              <a:r>
                <a:rPr lang="zh-CN" altLang="en-US" sz="2800">
                  <a:solidFill>
                    <a:srgbClr val="2B4D8A"/>
                  </a:solidFill>
                  <a:latin typeface="宋体" panose="02010600030101010101" pitchFamily="2" charset="-122"/>
                  <a:ea typeface="宋体" panose="02010600030101010101" pitchFamily="2" charset="-122"/>
                </a:rPr>
                <a:t>    把物质上无止境的个人满足作为享受的全部内容和生活的唯一目的。</a:t>
              </a:r>
              <a:endParaRPr lang="zh-CN" altLang="en-US" sz="2800">
                <a:solidFill>
                  <a:srgbClr val="2B4D8A"/>
                </a:solidFill>
                <a:latin typeface="宋体" panose="02010600030101010101" pitchFamily="2" charset="-122"/>
                <a:ea typeface="宋体" panose="02010600030101010101" pitchFamily="2" charset="-122"/>
              </a:endParaRPr>
            </a:p>
            <a:p>
              <a:pPr>
                <a:lnSpc>
                  <a:spcPct val="150000"/>
                </a:lnSpc>
              </a:pPr>
              <a:r>
                <a:rPr lang="zh-CN" altLang="en-US" sz="2800">
                  <a:solidFill>
                    <a:srgbClr val="2B4D8A"/>
                  </a:solidFill>
                  <a:latin typeface="宋体" panose="02010600030101010101" pitchFamily="2" charset="-122"/>
                  <a:ea typeface="宋体" panose="02010600030101010101" pitchFamily="2" charset="-122"/>
                </a:rPr>
                <a:t>    仅凭感官的快乐和满足就能使人幸福，把物质生活需要和精神生活需要割裂开来，把享受与劳动对立起来。</a:t>
              </a:r>
              <a:endParaRPr lang="zh-CN" altLang="en-US" sz="2800">
                <a:solidFill>
                  <a:srgbClr val="2B4D8A"/>
                </a:solidFill>
                <a:latin typeface="宋体" panose="02010600030101010101" pitchFamily="2" charset="-122"/>
                <a:ea typeface="宋体" panose="02010600030101010101" pitchFamily="2" charset="-122"/>
              </a:endParaRPr>
            </a:p>
          </p:txBody>
        </p:sp>
      </p:gr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12"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（二）反对错误人生观</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1" name="组合 5"/>
          <p:cNvGrpSpPr/>
          <p:nvPr/>
        </p:nvGrpSpPr>
        <p:grpSpPr bwMode="auto">
          <a:xfrm>
            <a:off x="547688" y="1973263"/>
            <a:ext cx="2833687" cy="3222625"/>
            <a:chOff x="1730" y="1017"/>
            <a:chExt cx="4461" cy="5075"/>
          </a:xfrm>
        </p:grpSpPr>
        <p:grpSp>
          <p:nvGrpSpPr>
            <p:cNvPr id="78854" name="Group 3"/>
            <p:cNvGrpSpPr/>
            <p:nvPr/>
          </p:nvGrpSpPr>
          <p:grpSpPr bwMode="auto">
            <a:xfrm>
              <a:off x="1730" y="1017"/>
              <a:ext cx="4461" cy="5075"/>
              <a:chOff x="0" y="0"/>
              <a:chExt cx="3929884" cy="4617586"/>
            </a:xfrm>
          </p:grpSpPr>
          <p:cxnSp>
            <p:nvCxnSpPr>
              <p:cNvPr id="78856" name="直接连接符 9"/>
              <p:cNvCxnSpPr>
                <a:cxnSpLocks noChangeShapeType="1"/>
              </p:cNvCxnSpPr>
              <p:nvPr/>
            </p:nvCxnSpPr>
            <p:spPr bwMode="auto">
              <a:xfrm>
                <a:off x="1588" y="0"/>
                <a:ext cx="2213437"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57" name="直接连接符 11"/>
              <p:cNvCxnSpPr>
                <a:cxnSpLocks noChangeShapeType="1"/>
              </p:cNvCxnSpPr>
              <p:nvPr/>
            </p:nvCxnSpPr>
            <p:spPr bwMode="auto">
              <a:xfrm rot="5400000">
                <a:off x="-573824" y="575407"/>
                <a:ext cx="1152412"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58" name="直接连接符 13"/>
              <p:cNvCxnSpPr>
                <a:cxnSpLocks noChangeShapeType="1"/>
              </p:cNvCxnSpPr>
              <p:nvPr/>
            </p:nvCxnSpPr>
            <p:spPr bwMode="auto">
              <a:xfrm>
                <a:off x="3015293" y="0"/>
                <a:ext cx="571619"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59" name="直接连接符 14"/>
              <p:cNvCxnSpPr>
                <a:cxnSpLocks noChangeShapeType="1"/>
              </p:cNvCxnSpPr>
              <p:nvPr/>
            </p:nvCxnSpPr>
            <p:spPr bwMode="auto">
              <a:xfrm rot="5400000">
                <a:off x="3458336" y="142861"/>
                <a:ext cx="287309"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60" name="直接连接符 16"/>
              <p:cNvCxnSpPr>
                <a:cxnSpLocks noChangeShapeType="1"/>
              </p:cNvCxnSpPr>
              <p:nvPr/>
            </p:nvCxnSpPr>
            <p:spPr bwMode="auto">
              <a:xfrm rot="5400000">
                <a:off x="-178576" y="3407236"/>
                <a:ext cx="358740"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61" name="直接连接符 19"/>
              <p:cNvCxnSpPr>
                <a:cxnSpLocks noChangeShapeType="1"/>
              </p:cNvCxnSpPr>
              <p:nvPr/>
            </p:nvCxnSpPr>
            <p:spPr bwMode="auto">
              <a:xfrm>
                <a:off x="1588" y="3585812"/>
                <a:ext cx="3599614"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62" name="直接连接符 21"/>
              <p:cNvCxnSpPr>
                <a:cxnSpLocks noChangeShapeType="1"/>
              </p:cNvCxnSpPr>
              <p:nvPr/>
            </p:nvCxnSpPr>
            <p:spPr bwMode="auto">
              <a:xfrm rot="16200000" flipV="1">
                <a:off x="2162274" y="2145296"/>
                <a:ext cx="2879444"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63" name="直接连接符 24"/>
              <p:cNvCxnSpPr>
                <a:cxnSpLocks noChangeShapeType="1"/>
              </p:cNvCxnSpPr>
              <p:nvPr/>
            </p:nvCxnSpPr>
            <p:spPr bwMode="auto">
              <a:xfrm>
                <a:off x="622430" y="500013"/>
                <a:ext cx="2519889"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64" name="直接连接符 25"/>
              <p:cNvCxnSpPr>
                <a:cxnSpLocks noChangeShapeType="1"/>
              </p:cNvCxnSpPr>
              <p:nvPr/>
            </p:nvCxnSpPr>
            <p:spPr bwMode="auto">
              <a:xfrm rot="5400000">
                <a:off x="-258547" y="1380984"/>
                <a:ext cx="1763541"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65" name="直接连接符 27"/>
              <p:cNvCxnSpPr>
                <a:cxnSpLocks noChangeShapeType="1"/>
              </p:cNvCxnSpPr>
              <p:nvPr/>
            </p:nvCxnSpPr>
            <p:spPr bwMode="auto">
              <a:xfrm rot="5400000">
                <a:off x="2711350" y="930971"/>
                <a:ext cx="863516"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66" name="直接连接符 28"/>
              <p:cNvCxnSpPr>
                <a:cxnSpLocks noChangeShapeType="1"/>
              </p:cNvCxnSpPr>
              <p:nvPr/>
            </p:nvCxnSpPr>
            <p:spPr bwMode="auto">
              <a:xfrm rot="5400000">
                <a:off x="497023" y="2885787"/>
                <a:ext cx="250801"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67" name="直接连接符 29"/>
              <p:cNvCxnSpPr>
                <a:cxnSpLocks noChangeShapeType="1"/>
              </p:cNvCxnSpPr>
              <p:nvPr/>
            </p:nvCxnSpPr>
            <p:spPr bwMode="auto">
              <a:xfrm>
                <a:off x="622430" y="3009606"/>
                <a:ext cx="1727561"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68" name="直接连接符 30"/>
              <p:cNvCxnSpPr>
                <a:cxnSpLocks noChangeShapeType="1"/>
              </p:cNvCxnSpPr>
              <p:nvPr/>
            </p:nvCxnSpPr>
            <p:spPr bwMode="auto">
              <a:xfrm rot="16200000" flipV="1">
                <a:off x="2621665" y="2487363"/>
                <a:ext cx="1042886" cy="1587"/>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69" name="直接连接符 32"/>
              <p:cNvCxnSpPr>
                <a:cxnSpLocks noChangeShapeType="1"/>
              </p:cNvCxnSpPr>
              <p:nvPr/>
            </p:nvCxnSpPr>
            <p:spPr bwMode="auto">
              <a:xfrm>
                <a:off x="2669146" y="3357234"/>
                <a:ext cx="1260738" cy="1588"/>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70" name="直接连接符 33"/>
              <p:cNvCxnSpPr>
                <a:cxnSpLocks noChangeShapeType="1"/>
              </p:cNvCxnSpPr>
              <p:nvPr/>
            </p:nvCxnSpPr>
            <p:spPr bwMode="auto">
              <a:xfrm rot="5400000">
                <a:off x="2038969" y="3987411"/>
                <a:ext cx="1260352"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71" name="直接连接符 35"/>
              <p:cNvCxnSpPr>
                <a:cxnSpLocks noChangeShapeType="1"/>
              </p:cNvCxnSpPr>
              <p:nvPr/>
            </p:nvCxnSpPr>
            <p:spPr bwMode="auto">
              <a:xfrm rot="5400000">
                <a:off x="3660029" y="3627077"/>
                <a:ext cx="539697"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72" name="直接连接符 37"/>
              <p:cNvCxnSpPr>
                <a:cxnSpLocks noChangeShapeType="1"/>
              </p:cNvCxnSpPr>
              <p:nvPr/>
            </p:nvCxnSpPr>
            <p:spPr bwMode="auto">
              <a:xfrm>
                <a:off x="2669146" y="4612824"/>
                <a:ext cx="1260738"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78873" name="直接连接符 38"/>
              <p:cNvCxnSpPr>
                <a:cxnSpLocks noChangeShapeType="1"/>
              </p:cNvCxnSpPr>
              <p:nvPr/>
            </p:nvCxnSpPr>
            <p:spPr bwMode="auto">
              <a:xfrm rot="16200000" flipV="1">
                <a:off x="3767975" y="4450915"/>
                <a:ext cx="323818" cy="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grpSp>
        <p:sp>
          <p:nvSpPr>
            <p:cNvPr id="78855" name="Text Box 23"/>
            <p:cNvSpPr txBox="1">
              <a:spLocks noChangeArrowheads="1"/>
            </p:cNvSpPr>
            <p:nvPr/>
          </p:nvSpPr>
          <p:spPr bwMode="auto">
            <a:xfrm>
              <a:off x="2242" y="1581"/>
              <a:ext cx="3163" cy="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3600" b="1">
                  <a:solidFill>
                    <a:srgbClr val="FFCC00"/>
                  </a:solidFill>
                  <a:latin typeface="宋体" panose="02010600030101010101" pitchFamily="2" charset="-122"/>
                  <a:ea typeface="宋体" panose="02010600030101010101" pitchFamily="2" charset="-122"/>
                  <a:sym typeface="宋体" panose="02010600030101010101" pitchFamily="2" charset="-122"/>
                </a:rPr>
                <a:t>极端</a:t>
              </a:r>
              <a:endParaRPr lang="en-US" altLang="zh-CN" sz="3600" b="1">
                <a:solidFill>
                  <a:srgbClr val="FFCC00"/>
                </a:solidFill>
                <a:latin typeface="宋体" panose="02010600030101010101" pitchFamily="2" charset="-122"/>
                <a:ea typeface="宋体" panose="02010600030101010101" pitchFamily="2" charset="-122"/>
                <a:sym typeface="宋体" panose="02010600030101010101" pitchFamily="2" charset="-122"/>
              </a:endParaRPr>
            </a:p>
            <a:p>
              <a:pPr algn="ctr"/>
              <a:r>
                <a:rPr lang="zh-CN" altLang="en-US" sz="3600" b="1">
                  <a:solidFill>
                    <a:srgbClr val="FFCC00"/>
                  </a:solidFill>
                  <a:latin typeface="宋体" panose="02010600030101010101" pitchFamily="2" charset="-122"/>
                  <a:ea typeface="宋体" panose="02010600030101010101" pitchFamily="2" charset="-122"/>
                  <a:sym typeface="宋体" panose="02010600030101010101" pitchFamily="2" charset="-122"/>
                </a:rPr>
                <a:t>个人</a:t>
              </a:r>
              <a:endParaRPr lang="en-US" altLang="zh-CN" sz="3600" b="1">
                <a:solidFill>
                  <a:srgbClr val="FFCC00"/>
                </a:solidFill>
                <a:latin typeface="宋体" panose="02010600030101010101" pitchFamily="2" charset="-122"/>
                <a:ea typeface="宋体" panose="02010600030101010101" pitchFamily="2" charset="-122"/>
                <a:sym typeface="宋体" panose="02010600030101010101" pitchFamily="2" charset="-122"/>
              </a:endParaRPr>
            </a:p>
            <a:p>
              <a:pPr algn="ctr"/>
              <a:r>
                <a:rPr lang="zh-CN" altLang="en-US" sz="3600" b="1">
                  <a:solidFill>
                    <a:srgbClr val="FFCC00"/>
                  </a:solidFill>
                  <a:latin typeface="宋体" panose="02010600030101010101" pitchFamily="2" charset="-122"/>
                  <a:ea typeface="宋体" panose="02010600030101010101" pitchFamily="2" charset="-122"/>
                  <a:sym typeface="宋体" panose="02010600030101010101" pitchFamily="2" charset="-122"/>
                </a:rPr>
                <a:t>主义</a:t>
              </a:r>
              <a:endParaRPr lang="zh-CN" altLang="en-US" sz="3600" b="1">
                <a:solidFill>
                  <a:srgbClr val="FFCC00"/>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9" name="文本框 8"/>
          <p:cNvSpPr txBox="1">
            <a:spLocks noChangeArrowheads="1"/>
          </p:cNvSpPr>
          <p:nvPr/>
        </p:nvSpPr>
        <p:spPr bwMode="auto">
          <a:xfrm>
            <a:off x="3791161" y="1740203"/>
            <a:ext cx="7964487" cy="449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457200" indent="-457200" eaLnBrk="1" hangingPunct="1">
              <a:lnSpc>
                <a:spcPct val="130000"/>
              </a:lnSpc>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sym typeface="微软雅黑" panose="020B0503020204020204" pitchFamily="34" charset="-122"/>
              </a:rPr>
              <a:t>个人主义是以个人利益为出发点和归宿的一种思想体系和道德原则，它主张个人本身就是目的，具有最高价值，社会和他人只是达到个人目的的手段。</a:t>
            </a:r>
            <a:endParaRPr lang="en-US" altLang="zh-CN" sz="2800" dirty="0">
              <a:latin typeface="宋体" panose="02010600030101010101" pitchFamily="2" charset="-122"/>
              <a:ea typeface="宋体" panose="02010600030101010101" pitchFamily="2" charset="-122"/>
              <a:sym typeface="微软雅黑" panose="020B0503020204020204" pitchFamily="34" charset="-122"/>
            </a:endParaRPr>
          </a:p>
          <a:p>
            <a:pPr marL="457200" indent="-457200">
              <a:lnSpc>
                <a:spcPct val="130000"/>
              </a:lnSpc>
              <a:buFont typeface="Wingdings" panose="05000000000000000000" pitchFamily="2" charset="2"/>
              <a:buChar char="Ø"/>
            </a:pPr>
            <a:r>
              <a:rPr lang="zh-CN" altLang="zh-CN" sz="2800" dirty="0">
                <a:latin typeface="宋体" panose="02010600030101010101" pitchFamily="2" charset="-122"/>
                <a:ea typeface="宋体" panose="02010600030101010101" pitchFamily="2" charset="-122"/>
              </a:rPr>
              <a:t>极端个人主义是个人主义的一种表现形式，它突出强调以个人为中心，在个人与他人、个人与社会的关系上表现为极端利己主义和狭隘功利主义。</a:t>
            </a:r>
            <a:endParaRPr lang="zh-CN" altLang="en-US" sz="2800" dirty="0">
              <a:latin typeface="宋体" panose="02010600030101010101" pitchFamily="2" charset="-122"/>
              <a:ea typeface="宋体" panose="02010600030101010101" pitchFamily="2" charset="-122"/>
              <a:sym typeface="微软雅黑" panose="020B0503020204020204" pitchFamily="34" charset="-122"/>
            </a:endParaRPr>
          </a:p>
        </p:txBody>
      </p:sp>
      <p:sp>
        <p:nvSpPr>
          <p:cNvPr id="26" name="标题 1"/>
          <p:cNvSpPr>
            <a:spLocks noGrp="1" noChangeArrowheads="1"/>
          </p:cNvSpPr>
          <p:nvPr>
            <p:ph type="title"/>
            <p:custDataLst>
              <p:tags r:id="rId1"/>
            </p:custDataLst>
          </p:nvPr>
        </p:nvSpPr>
        <p:spPr>
          <a:xfrm>
            <a:off x="996493" y="769158"/>
            <a:ext cx="8046028" cy="843274"/>
          </a:xfrm>
        </p:spPr>
        <p:txBody>
          <a:bodyPr/>
          <a:lstStyle/>
          <a:p>
            <a:r>
              <a:rPr lang="en-US" altLang="zh-CN" sz="3200" b="0" dirty="0">
                <a:solidFill>
                  <a:srgbClr val="434343"/>
                </a:solidFill>
                <a:latin typeface="黑体" panose="02010609060101010101" pitchFamily="49" charset="-122"/>
                <a:ea typeface="黑体" panose="02010609060101010101" pitchFamily="49" charset="-122"/>
              </a:rPr>
              <a:t>3  </a:t>
            </a:r>
            <a:r>
              <a:rPr lang="zh-CN" altLang="en-US" sz="3200" b="0" dirty="0">
                <a:solidFill>
                  <a:srgbClr val="434343"/>
                </a:solidFill>
                <a:latin typeface="黑体" panose="02010609060101010101" pitchFamily="49" charset="-122"/>
                <a:ea typeface="黑体" panose="02010609060101010101" pitchFamily="49" charset="-122"/>
              </a:rPr>
              <a:t>反对极端个人主义</a:t>
            </a:r>
            <a:endParaRPr lang="zh-CN" altLang="en-US" sz="3200" b="0" dirty="0">
              <a:solidFill>
                <a:srgbClr val="434343"/>
              </a:solidFill>
              <a:latin typeface="黑体" panose="02010609060101010101" pitchFamily="49" charset="-122"/>
              <a:ea typeface="黑体" panose="02010609060101010101" pitchFamily="49" charset="-122"/>
            </a:endParaRPr>
          </a:p>
        </p:txBody>
      </p:sp>
      <p:grpSp>
        <p:nvGrpSpPr>
          <p:cNvPr id="35" name="组合 1"/>
          <p:cNvGrpSpPr/>
          <p:nvPr/>
        </p:nvGrpSpPr>
        <p:grpSpPr bwMode="auto">
          <a:xfrm>
            <a:off x="763399" y="886928"/>
            <a:ext cx="696286" cy="701368"/>
            <a:chOff x="833" y="671"/>
            <a:chExt cx="2170" cy="1948"/>
          </a:xfrm>
          <a:solidFill>
            <a:srgbClr val="FFC000"/>
          </a:solidFill>
        </p:grpSpPr>
        <p:sp>
          <p:nvSpPr>
            <p:cNvPr id="36" name="矩形 35"/>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37" name="直接连接符 36"/>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33"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（二）反对错误人生观</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99"/>
          <p:cNvSpPr txBox="1"/>
          <p:nvPr/>
        </p:nvSpPr>
        <p:spPr>
          <a:xfrm>
            <a:off x="1445228" y="465853"/>
            <a:ext cx="6490110" cy="641714"/>
          </a:xfrm>
          <a:prstGeom prst="rect">
            <a:avLst/>
          </a:prstGeom>
          <a:gradFill>
            <a:gsLst>
              <a:gs pos="0">
                <a:srgbClr val="92D050"/>
              </a:gs>
              <a:gs pos="40000">
                <a:schemeClr val="accent1">
                  <a:lumMod val="45000"/>
                  <a:lumOff val="55000"/>
                </a:schemeClr>
              </a:gs>
              <a:gs pos="86000">
                <a:schemeClr val="accent1">
                  <a:lumMod val="60000"/>
                  <a:lumOff val="40000"/>
                  <a:alpha val="0"/>
                </a:schemeClr>
              </a:gs>
              <a:gs pos="100000">
                <a:schemeClr val="accent1">
                  <a:lumMod val="30000"/>
                  <a:lumOff val="70000"/>
                </a:schemeClr>
              </a:gs>
            </a:gsLst>
            <a:path path="rect">
              <a:fillToRect l="100000" b="100000"/>
            </a:path>
            <a:tileRect t="-100000" r="-100000"/>
          </a:gradFill>
          <a:ln w="9525">
            <a:noFill/>
          </a:ln>
        </p:spPr>
        <p:txBody>
          <a:bodyPr wrap="square">
            <a:spAutoFit/>
            <a:scene3d>
              <a:camera prst="orthographicFront"/>
              <a:lightRig rig="threePt" dir="t"/>
            </a:scene3d>
          </a:bodyPr>
          <a:lstStyle/>
          <a:p>
            <a:pPr algn="ctr">
              <a:lnSpc>
                <a:spcPct val="130000"/>
              </a:lnSpc>
              <a:defRPr/>
            </a:pPr>
            <a:r>
              <a:rPr lang="zh-CN" altLang="en-US" sz="3200" noProof="1">
                <a:latin typeface="黑体" panose="02010609060101010101" pitchFamily="49" charset="-122"/>
                <a:ea typeface="黑体" panose="02010609060101010101" pitchFamily="49" charset="-122"/>
                <a:sym typeface="+mn-ea"/>
              </a:rPr>
              <a:t>概念辨析：个人主义</a:t>
            </a:r>
            <a:endParaRPr lang="zh-CN" altLang="en-US" sz="3200" noProof="1">
              <a:latin typeface="黑体" panose="02010609060101010101" pitchFamily="49" charset="-122"/>
              <a:ea typeface="黑体" panose="02010609060101010101" pitchFamily="49" charset="-122"/>
              <a:sym typeface="+mn-ea"/>
            </a:endParaRPr>
          </a:p>
        </p:txBody>
      </p:sp>
      <p:sp>
        <p:nvSpPr>
          <p:cNvPr id="27" name="Text Box 21"/>
          <p:cNvSpPr txBox="1">
            <a:spLocks noChangeArrowheads="1"/>
          </p:cNvSpPr>
          <p:nvPr/>
        </p:nvSpPr>
        <p:spPr bwMode="auto">
          <a:xfrm>
            <a:off x="345241" y="1336358"/>
            <a:ext cx="8690084" cy="491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lnSpc>
                <a:spcPct val="140000"/>
              </a:lnSpc>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个人主义是西方所能选择的伦理原则，是西方价值观的核心和“第一语言”。</a:t>
            </a:r>
            <a:endParaRPr lang="zh-CN" altLang="en-US" sz="2800" dirty="0">
              <a:latin typeface="宋体" panose="02010600030101010101" pitchFamily="2" charset="-122"/>
              <a:ea typeface="宋体" panose="02010600030101010101" pitchFamily="2" charset="-122"/>
            </a:endParaRPr>
          </a:p>
          <a:p>
            <a:pPr eaLnBrk="1" hangingPunct="1">
              <a:lnSpc>
                <a:spcPct val="140000"/>
              </a:lnSpc>
              <a:buFont typeface="Arial" panose="020B0604020202020204" pitchFamily="34" charset="0"/>
              <a:buChar char="•"/>
            </a:pPr>
            <a:r>
              <a:rPr lang="zh-CN" altLang="en-US" sz="2800" dirty="0">
                <a:latin typeface="宋体" panose="02010600030101010101" pitchFamily="2" charset="-122"/>
                <a:ea typeface="宋体" panose="02010600030101010101" pitchFamily="2" charset="-122"/>
              </a:rPr>
              <a:t>作为术语最初由圣西门主义者创立；作为系统的理论在托克维尔《论美国的民主》首次出现。</a:t>
            </a:r>
            <a:endParaRPr lang="en-US" altLang="zh-CN" sz="2800" dirty="0">
              <a:latin typeface="宋体" panose="02010600030101010101" pitchFamily="2" charset="-122"/>
              <a:ea typeface="宋体" panose="02010600030101010101" pitchFamily="2" charset="-122"/>
            </a:endParaRPr>
          </a:p>
          <a:p>
            <a:pPr>
              <a:lnSpc>
                <a:spcPct val="140000"/>
              </a:lnSpc>
              <a:buFont typeface="Arial" panose="020B0604020202020204" pitchFamily="34" charset="0"/>
              <a:buChar char="•"/>
            </a:pPr>
            <a:r>
              <a:rPr lang="zh-CN" altLang="zh-CN" sz="2800" dirty="0">
                <a:latin typeface="宋体" panose="02010600030101010101" pitchFamily="2" charset="-122"/>
                <a:ea typeface="宋体" panose="02010600030101010101" pitchFamily="2" charset="-122"/>
              </a:rPr>
              <a:t>在资产阶级革命的早期，在争取个人权利和自由、反对封建专制方面，个人主义具有一定的积极意义</a:t>
            </a:r>
            <a:r>
              <a:rPr lang="zh-CN" altLang="en-US" sz="2800" dirty="0">
                <a:latin typeface="宋体" panose="02010600030101010101" pitchFamily="2" charset="-122"/>
                <a:ea typeface="宋体" panose="02010600030101010101" pitchFamily="2" charset="-122"/>
              </a:rPr>
              <a:t>，</a:t>
            </a:r>
            <a:r>
              <a:rPr lang="zh-CN" altLang="zh-CN" sz="2800" dirty="0">
                <a:latin typeface="宋体" panose="02010600030101010101" pitchFamily="2" charset="-122"/>
                <a:ea typeface="宋体" panose="02010600030101010101" pitchFamily="2" charset="-122"/>
              </a:rPr>
              <a:t>但是一些敏锐的资产阶级思想家很早就已经意识到它同时还具有销蚀社会的一面</a:t>
            </a:r>
            <a:r>
              <a:rPr lang="zh-CN" altLang="en-US"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pic>
        <p:nvPicPr>
          <p:cNvPr id="72710" name="图片 314371" descr="1"/>
          <p:cNvPicPr>
            <a:picLocks noChangeAspect="1" noChangeArrowheads="1"/>
          </p:cNvPicPr>
          <p:nvPr/>
        </p:nvPicPr>
        <p:blipFill>
          <a:blip r:embed="rId1">
            <a:lum bright="-6000" contrast="30000"/>
            <a:extLst>
              <a:ext uri="{28A0092B-C50C-407E-A947-70E740481C1C}">
                <a14:useLocalDpi xmlns:a14="http://schemas.microsoft.com/office/drawing/2010/main" val="0"/>
              </a:ext>
            </a:extLst>
          </a:blip>
          <a:srcRect l="14166" r="5556"/>
          <a:stretch>
            <a:fillRect/>
          </a:stretch>
        </p:blipFill>
        <p:spPr bwMode="auto">
          <a:xfrm>
            <a:off x="9340648" y="1933691"/>
            <a:ext cx="2405981" cy="3189396"/>
          </a:xfrm>
          <a:prstGeom prst="roundRect">
            <a:avLst>
              <a:gd name="adj" fmla="val 0"/>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6"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（二）反对错误人生观</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1928" y="433306"/>
            <a:ext cx="4856566" cy="217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00" name="组合 6"/>
          <p:cNvGrpSpPr/>
          <p:nvPr/>
        </p:nvGrpSpPr>
        <p:grpSpPr bwMode="auto">
          <a:xfrm>
            <a:off x="1121057" y="2642289"/>
            <a:ext cx="10257437" cy="2797492"/>
            <a:chOff x="9608" y="503"/>
            <a:chExt cx="16157" cy="4408"/>
          </a:xfrm>
        </p:grpSpPr>
        <p:sp>
          <p:nvSpPr>
            <p:cNvPr id="80901" name="矩形 27650"/>
            <p:cNvSpPr>
              <a:spLocks noChangeArrowheads="1"/>
            </p:cNvSpPr>
            <p:nvPr/>
          </p:nvSpPr>
          <p:spPr bwMode="auto">
            <a:xfrm>
              <a:off x="9608" y="503"/>
              <a:ext cx="14182" cy="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90000"/>
                </a:lnSpc>
              </a:pPr>
              <a:r>
                <a:rPr lang="zh-CN" altLang="en-US" sz="2800" dirty="0">
                  <a:latin typeface="宋体" panose="02010600030101010101" pitchFamily="2" charset="-122"/>
                  <a:ea typeface="宋体" panose="02010600030101010101" pitchFamily="2" charset="-122"/>
                </a:rPr>
                <a:t>造成拜金主义、享乐主义、极端个人主义的根本原因：</a:t>
              </a:r>
              <a:endParaRPr lang="zh-CN" altLang="en-US" sz="2800" dirty="0">
                <a:latin typeface="宋体" panose="02010600030101010101" pitchFamily="2" charset="-122"/>
                <a:ea typeface="宋体" panose="02010600030101010101" pitchFamily="2" charset="-122"/>
              </a:endParaRPr>
            </a:p>
          </p:txBody>
        </p:sp>
        <p:sp>
          <p:nvSpPr>
            <p:cNvPr id="80902" name="文本框 27651"/>
            <p:cNvSpPr txBox="1">
              <a:spLocks noChangeArrowheads="1"/>
            </p:cNvSpPr>
            <p:nvPr/>
          </p:nvSpPr>
          <p:spPr bwMode="auto">
            <a:xfrm>
              <a:off x="9864" y="1899"/>
              <a:ext cx="11074"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spcBef>
                  <a:spcPct val="50000"/>
                </a:spcBef>
                <a:buFont typeface="Wingdings" panose="05000000000000000000" pitchFamily="2" charset="2"/>
                <a:buChar char="u"/>
              </a:pPr>
              <a:r>
                <a:rPr lang="zh-CN" altLang="en-US" sz="2800" b="1" dirty="0">
                  <a:solidFill>
                    <a:srgbClr val="C00000"/>
                  </a:solidFill>
                  <a:latin typeface="宋体" panose="02010600030101010101" pitchFamily="2" charset="-122"/>
                  <a:ea typeface="宋体" panose="02010600030101010101" pitchFamily="2" charset="-122"/>
                </a:rPr>
                <a:t> 割裂了个人与社会，贡献于索取的关系</a:t>
              </a:r>
              <a:endParaRPr lang="zh-CN" altLang="en-US" sz="2800" b="1" dirty="0">
                <a:solidFill>
                  <a:srgbClr val="C00000"/>
                </a:solidFill>
                <a:latin typeface="宋体" panose="02010600030101010101" pitchFamily="2" charset="-122"/>
                <a:ea typeface="宋体" panose="02010600030101010101" pitchFamily="2" charset="-122"/>
              </a:endParaRPr>
            </a:p>
          </p:txBody>
        </p:sp>
        <p:sp>
          <p:nvSpPr>
            <p:cNvPr id="80903" name="文本框 5"/>
            <p:cNvSpPr txBox="1">
              <a:spLocks noChangeArrowheads="1"/>
            </p:cNvSpPr>
            <p:nvPr/>
          </p:nvSpPr>
          <p:spPr bwMode="auto">
            <a:xfrm>
              <a:off x="9864" y="2993"/>
              <a:ext cx="10753"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）贡献与索取是相辅相成的两个方面；</a:t>
              </a:r>
              <a:endParaRPr lang="zh-CN" altLang="en-US" sz="2800" dirty="0">
                <a:latin typeface="宋体" panose="02010600030101010101" pitchFamily="2" charset="-122"/>
                <a:ea typeface="宋体" panose="02010600030101010101" pitchFamily="2" charset="-122"/>
              </a:endParaRPr>
            </a:p>
          </p:txBody>
        </p:sp>
        <p:sp>
          <p:nvSpPr>
            <p:cNvPr id="80904" name="文本框 27653"/>
            <p:cNvSpPr txBox="1">
              <a:spLocks noChangeArrowheads="1"/>
            </p:cNvSpPr>
            <p:nvPr/>
          </p:nvSpPr>
          <p:spPr bwMode="auto">
            <a:xfrm>
              <a:off x="9864" y="4087"/>
              <a:ext cx="15901"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2800" dirty="0">
                  <a:latin typeface="宋体" panose="02010600030101010101" pitchFamily="2" charset="-122"/>
                  <a:ea typeface="宋体" panose="02010600030101010101" pitchFamily="2" charset="-122"/>
                </a:rPr>
                <a:t>（2）片面强调索取，只讲索取权利，不讲贡献是十分错误的。</a:t>
              </a:r>
              <a:endParaRPr lang="zh-CN" altLang="en-US" sz="2800" dirty="0">
                <a:latin typeface="宋体" panose="02010600030101010101" pitchFamily="2" charset="-122"/>
                <a:ea typeface="宋体" panose="02010600030101010101" pitchFamily="2" charset="-122"/>
              </a:endParaRPr>
            </a:p>
          </p:txBody>
        </p:sp>
      </p:grpSp>
      <p:sp>
        <p:nvSpPr>
          <p:cNvPr id="9" name="标题 1"/>
          <p:cNvSpPr>
            <a:spLocks noGrp="1" noChangeArrowheads="1"/>
          </p:cNvSpPr>
          <p:nvPr>
            <p:ph type="title"/>
            <p:custDataLst>
              <p:tags r:id="rId2"/>
            </p:custDataLst>
          </p:nvPr>
        </p:nvSpPr>
        <p:spPr>
          <a:xfrm>
            <a:off x="806449" y="1189306"/>
            <a:ext cx="8046028" cy="843274"/>
          </a:xfrm>
        </p:spPr>
        <p:txBody>
          <a:bodyPr/>
          <a:lstStyle/>
          <a:p>
            <a:r>
              <a:rPr lang="zh-CN" altLang="en-US" sz="3200" b="0" dirty="0">
                <a:solidFill>
                  <a:srgbClr val="434343"/>
                </a:solidFill>
                <a:latin typeface="黑体" panose="02010609060101010101" pitchFamily="49" charset="-122"/>
                <a:ea typeface="黑体" panose="02010609060101010101" pitchFamily="49" charset="-122"/>
              </a:rPr>
              <a:t>错误人生观产生的原因</a:t>
            </a:r>
            <a:endParaRPr lang="zh-CN" altLang="en-US" sz="3200" b="0" dirty="0">
              <a:solidFill>
                <a:srgbClr val="434343"/>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10"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（二）反对错误人生观</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3"/>
          <p:cNvSpPr txBox="1">
            <a:spLocks noChangeArrowheads="1"/>
          </p:cNvSpPr>
          <p:nvPr>
            <p:custDataLst>
              <p:tags r:id="rId1"/>
            </p:custDataLst>
          </p:nvPr>
        </p:nvSpPr>
        <p:spPr bwMode="auto">
          <a:xfrm>
            <a:off x="1009632" y="973317"/>
            <a:ext cx="7429594" cy="80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b="1" dirty="0">
                <a:latin typeface="黑体" panose="02010609060101010101" pitchFamily="49" charset="-122"/>
                <a:ea typeface="黑体" panose="02010609060101010101" pitchFamily="49" charset="-122"/>
              </a:rPr>
              <a:t>（三）成就出彩人生</a:t>
            </a:r>
            <a:endParaRPr lang="zh-CN" altLang="en-US" sz="3200" b="1" dirty="0">
              <a:latin typeface="黑体" panose="02010609060101010101" pitchFamily="49" charset="-122"/>
              <a:ea typeface="黑体" panose="02010609060101010101" pitchFamily="49" charset="-122"/>
            </a:endParaRPr>
          </a:p>
        </p:txBody>
      </p:sp>
      <p:sp>
        <p:nvSpPr>
          <p:cNvPr id="12" name="文本框 13"/>
          <p:cNvSpPr txBox="1">
            <a:spLocks noChangeArrowheads="1"/>
          </p:cNvSpPr>
          <p:nvPr>
            <p:custDataLst>
              <p:tags r:id="rId2"/>
            </p:custDataLst>
          </p:nvPr>
        </p:nvSpPr>
        <p:spPr bwMode="auto">
          <a:xfrm>
            <a:off x="5061384" y="6119237"/>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3200" b="1" dirty="0">
              <a:solidFill>
                <a:srgbClr val="00B050"/>
              </a:solidFill>
              <a:latin typeface="华文中宋" panose="02010600040101010101" charset="-122"/>
              <a:ea typeface="华文中宋" panose="02010600040101010101" charset="-122"/>
            </a:endParaRPr>
          </a:p>
        </p:txBody>
      </p:sp>
      <p:sp>
        <p:nvSpPr>
          <p:cNvPr id="3" name="矩形 2"/>
          <p:cNvSpPr/>
          <p:nvPr/>
        </p:nvSpPr>
        <p:spPr>
          <a:xfrm>
            <a:off x="1156733" y="2161602"/>
            <a:ext cx="5577039" cy="2031325"/>
          </a:xfrm>
          <a:prstGeom prst="rect">
            <a:avLst/>
          </a:prstGeom>
        </p:spPr>
        <p:txBody>
          <a:bodyPr wrap="square">
            <a:spAutoFit/>
          </a:bodyPr>
          <a:lstStyle/>
          <a:p>
            <a:pPr marL="514350" indent="-514350">
              <a:lnSpc>
                <a:spcPct val="150000"/>
              </a:lnSpc>
              <a:buFont typeface="+mj-lt"/>
              <a:buAutoNum type="arabicPeriod"/>
            </a:pPr>
            <a:r>
              <a:rPr lang="zh-CN" altLang="en-US" sz="2800" b="1" dirty="0">
                <a:solidFill>
                  <a:srgbClr val="000000"/>
                </a:solidFill>
                <a:latin typeface="宋体" panose="02010600030101010101" pitchFamily="2" charset="-122"/>
                <a:ea typeface="宋体" panose="02010600030101010101" pitchFamily="2" charset="-122"/>
              </a:rPr>
              <a:t>与历史同向</a:t>
            </a:r>
            <a:endParaRPr lang="en-US" altLang="zh-CN" sz="2800" b="1" dirty="0">
              <a:solidFill>
                <a:srgbClr val="000000"/>
              </a:solidFill>
              <a:latin typeface="宋体" panose="02010600030101010101" pitchFamily="2" charset="-122"/>
              <a:ea typeface="宋体" panose="02010600030101010101" pitchFamily="2" charset="-122"/>
            </a:endParaRPr>
          </a:p>
          <a:p>
            <a:pPr marL="514350" indent="-514350">
              <a:lnSpc>
                <a:spcPct val="150000"/>
              </a:lnSpc>
              <a:buFont typeface="+mj-lt"/>
              <a:buAutoNum type="arabicPeriod"/>
            </a:pPr>
            <a:r>
              <a:rPr lang="zh-CN" altLang="en-US" sz="2800" b="1" dirty="0">
                <a:solidFill>
                  <a:srgbClr val="000000"/>
                </a:solidFill>
                <a:latin typeface="宋体" panose="02010600030101010101" pitchFamily="2" charset="-122"/>
                <a:ea typeface="宋体" panose="02010600030101010101" pitchFamily="2" charset="-122"/>
              </a:rPr>
              <a:t>与祖国同行</a:t>
            </a:r>
            <a:endParaRPr lang="en-US" altLang="zh-CN" sz="2800" b="1" dirty="0">
              <a:solidFill>
                <a:srgbClr val="000000"/>
              </a:solidFill>
              <a:latin typeface="宋体" panose="02010600030101010101" pitchFamily="2" charset="-122"/>
              <a:ea typeface="宋体" panose="02010600030101010101" pitchFamily="2" charset="-122"/>
            </a:endParaRPr>
          </a:p>
          <a:p>
            <a:pPr marL="514350" indent="-514350">
              <a:lnSpc>
                <a:spcPct val="150000"/>
              </a:lnSpc>
              <a:buFont typeface="+mj-lt"/>
              <a:buAutoNum type="arabicPeriod"/>
            </a:pPr>
            <a:r>
              <a:rPr lang="zh-CN" altLang="en-US" sz="2800" b="1" dirty="0">
                <a:solidFill>
                  <a:srgbClr val="000000"/>
                </a:solidFill>
                <a:latin typeface="宋体" panose="02010600030101010101" pitchFamily="2" charset="-122"/>
                <a:ea typeface="宋体" panose="02010600030101010101" pitchFamily="2" charset="-122"/>
              </a:rPr>
              <a:t>与人民同在</a:t>
            </a:r>
            <a:endParaRPr lang="zh-CN" altLang="en-US" dirty="0"/>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pic>
        <p:nvPicPr>
          <p:cNvPr id="14342" name="Picture 6" descr="https://timgsa.baidu.com/timg?image&amp;quality=80&amp;size=b9999_10000&amp;sec=1598092910246&amp;di=34a3511d120dd0c694aa0ccb6da6038f&amp;imgtype=0&amp;src=http%3A%2F%2F5b0988e595225.cdn.sohucs.com%2Fimages%2F20190909%2Fb1588557e7cf4a119aad7551e883ff6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933" y="2198328"/>
            <a:ext cx="4327333" cy="2884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文本框 6"/>
          <p:cNvSpPr txBox="1">
            <a:spLocks noChangeArrowheads="1"/>
          </p:cNvSpPr>
          <p:nvPr>
            <p:custDataLst>
              <p:tags r:id="rId1"/>
            </p:custDataLst>
          </p:nvPr>
        </p:nvSpPr>
        <p:spPr bwMode="auto">
          <a:xfrm>
            <a:off x="5972754" y="4404844"/>
            <a:ext cx="6543675" cy="139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lnSpc>
                <a:spcPct val="150000"/>
              </a:lnSpc>
            </a:pPr>
            <a:r>
              <a:rPr lang="zh-CN" altLang="en-US" sz="2800" b="1" dirty="0">
                <a:latin typeface="宋体" panose="02010600030101010101" pitchFamily="2" charset="-122"/>
                <a:ea typeface="宋体" panose="02010600030101010101" pitchFamily="2" charset="-122"/>
              </a:rPr>
              <a:t>社会实践是青年锻炼成长的有效途径；</a:t>
            </a:r>
            <a:endParaRPr lang="zh-CN" altLang="en-US" sz="2800" b="1" dirty="0">
              <a:latin typeface="宋体" panose="02010600030101010101" pitchFamily="2" charset="-122"/>
              <a:ea typeface="宋体" panose="02010600030101010101" pitchFamily="2" charset="-122"/>
            </a:endParaRPr>
          </a:p>
          <a:p>
            <a:pPr algn="ctr">
              <a:lnSpc>
                <a:spcPct val="150000"/>
              </a:lnSpc>
            </a:pPr>
            <a:r>
              <a:rPr lang="zh-CN" altLang="en-US" sz="2800" b="1" dirty="0">
                <a:latin typeface="宋体" panose="02010600030101010101" pitchFamily="2" charset="-122"/>
                <a:ea typeface="宋体" panose="02010600030101010101" pitchFamily="2" charset="-122"/>
              </a:rPr>
              <a:t>是实现人生价值的必由之路。</a:t>
            </a:r>
            <a:endParaRPr lang="zh-CN" altLang="en-US" sz="2800" b="1" dirty="0">
              <a:latin typeface="宋体" panose="02010600030101010101" pitchFamily="2" charset="-122"/>
              <a:ea typeface="宋体" panose="02010600030101010101" pitchFamily="2" charset="-122"/>
            </a:endParaRPr>
          </a:p>
        </p:txBody>
      </p:sp>
      <p:sp>
        <p:nvSpPr>
          <p:cNvPr id="10" name="文本框 25"/>
          <p:cNvSpPr txBox="1">
            <a:spLocks noChangeArrowheads="1"/>
          </p:cNvSpPr>
          <p:nvPr>
            <p:custDataLst>
              <p:tags r:id="rId2"/>
            </p:custDataLst>
          </p:nvPr>
        </p:nvSpPr>
        <p:spPr bwMode="auto">
          <a:xfrm>
            <a:off x="6964822" y="1790589"/>
            <a:ext cx="3782583" cy="2479048"/>
          </a:xfrm>
          <a:prstGeom prst="rect">
            <a:avLst/>
          </a:prstGeom>
          <a:solidFill>
            <a:schemeClr val="tx2">
              <a:lumMod val="20000"/>
              <a:lumOff val="80000"/>
            </a:schemeClr>
          </a:solidFill>
          <a:ln>
            <a:noFill/>
          </a:ln>
        </p:spPr>
        <p:txBody>
          <a:bodyPr/>
          <a:lstStyle>
            <a:lvl1pPr marL="342900" indent="-3429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lnSpc>
                <a:spcPct val="190000"/>
              </a:lnSpc>
              <a:buFont typeface="Wingdings" panose="05000000000000000000" pitchFamily="2" charset="2"/>
              <a:buChar char="Ø"/>
            </a:pPr>
            <a:r>
              <a:rPr lang="zh-CN" altLang="en-US" sz="2800" b="1" dirty="0">
                <a:latin typeface="宋体" panose="02010600030101010101" pitchFamily="2" charset="-122"/>
                <a:ea typeface="宋体" panose="02010600030101010101" pitchFamily="2" charset="-122"/>
              </a:rPr>
              <a:t>与历史同向。</a:t>
            </a:r>
            <a:endParaRPr lang="en-US" altLang="zh-CN" sz="2800" b="1" dirty="0">
              <a:latin typeface="宋体" panose="02010600030101010101" pitchFamily="2" charset="-122"/>
              <a:ea typeface="宋体" panose="02010600030101010101" pitchFamily="2" charset="-122"/>
            </a:endParaRPr>
          </a:p>
          <a:p>
            <a:pPr algn="ctr">
              <a:lnSpc>
                <a:spcPct val="190000"/>
              </a:lnSpc>
              <a:buFont typeface="Wingdings" panose="05000000000000000000" pitchFamily="2" charset="2"/>
              <a:buChar char="Ø"/>
            </a:pPr>
            <a:r>
              <a:rPr lang="zh-CN" altLang="en-US" sz="2800" b="1" dirty="0">
                <a:latin typeface="宋体" panose="02010600030101010101" pitchFamily="2" charset="-122"/>
                <a:ea typeface="宋体" panose="02010600030101010101" pitchFamily="2" charset="-122"/>
              </a:rPr>
              <a:t>与祖国同行。</a:t>
            </a:r>
            <a:endParaRPr lang="zh-CN" altLang="en-US" sz="2800" b="1" dirty="0">
              <a:latin typeface="宋体" panose="02010600030101010101" pitchFamily="2" charset="-122"/>
              <a:ea typeface="宋体" panose="02010600030101010101" pitchFamily="2" charset="-122"/>
            </a:endParaRPr>
          </a:p>
          <a:p>
            <a:pPr algn="ctr">
              <a:lnSpc>
                <a:spcPct val="190000"/>
              </a:lnSpc>
              <a:buFont typeface="Wingdings" panose="05000000000000000000" pitchFamily="2" charset="2"/>
              <a:buChar char="Ø"/>
            </a:pPr>
            <a:r>
              <a:rPr lang="zh-CN" altLang="en-US" sz="2800" b="1" dirty="0">
                <a:latin typeface="宋体" panose="02010600030101010101" pitchFamily="2" charset="-122"/>
                <a:ea typeface="宋体" panose="02010600030101010101" pitchFamily="2" charset="-122"/>
              </a:rPr>
              <a:t>与人民同在。</a:t>
            </a:r>
            <a:endParaRPr lang="zh-CN" altLang="en-US" sz="2800" b="1" dirty="0">
              <a:latin typeface="宋体" panose="02010600030101010101" pitchFamily="2" charset="-122"/>
              <a:ea typeface="宋体" panose="02010600030101010101" pitchFamily="2" charset="-122"/>
            </a:endParaRPr>
          </a:p>
        </p:txBody>
      </p:sp>
      <p:cxnSp>
        <p:nvCxnSpPr>
          <p:cNvPr id="12" name="直接连接符 11"/>
          <p:cNvCxnSpPr/>
          <p:nvPr/>
        </p:nvCxnSpPr>
        <p:spPr>
          <a:xfrm>
            <a:off x="6797912" y="4391091"/>
            <a:ext cx="408622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pic>
        <p:nvPicPr>
          <p:cNvPr id="15362" name="Picture 2" descr="https://ss3.bdstatic.com/70cFv8Sh_Q1YnxGkpoWK1HF6hhy/it/u=1915066702,2663219379&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75" y="2295922"/>
            <a:ext cx="5454980" cy="363301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09353" y="949074"/>
            <a:ext cx="5109091" cy="584775"/>
          </a:xfrm>
          <a:prstGeom prst="rect">
            <a:avLst/>
          </a:prstGeom>
        </p:spPr>
        <p:txBody>
          <a:bodyPr wrap="none">
            <a:spAutoFit/>
          </a:bodyPr>
          <a:lstStyle/>
          <a:p>
            <a:r>
              <a:rPr lang="zh-CN" altLang="en-US" sz="3200" dirty="0">
                <a:solidFill>
                  <a:srgbClr val="231F20"/>
                </a:solidFill>
                <a:latin typeface="FZShuSong-Z01"/>
              </a:rPr>
              <a:t>在实践中创造有价值的人生</a:t>
            </a:r>
            <a:endParaRPr lang="zh-CN" altLang="en-US" sz="3200" dirty="0"/>
          </a:p>
        </p:txBody>
      </p:sp>
      <p:sp>
        <p:nvSpPr>
          <p:cNvPr id="8"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（三）成就出彩人生</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
        <p:nvSpPr>
          <p:cNvPr id="9" name="单圆角矩形 8"/>
          <p:cNvSpPr/>
          <p:nvPr/>
        </p:nvSpPr>
        <p:spPr>
          <a:xfrm flipH="1">
            <a:off x="0" y="679436"/>
            <a:ext cx="4097215" cy="890022"/>
          </a:xfrm>
          <a:prstGeom prst="round1Rect">
            <a:avLst>
              <a:gd name="adj" fmla="val 3275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711200">
              <a:lnSpc>
                <a:spcPct val="90000"/>
              </a:lnSpc>
              <a:spcBef>
                <a:spcPct val="0"/>
              </a:spcBef>
              <a:spcAft>
                <a:spcPct val="15000"/>
              </a:spcAft>
            </a:pPr>
            <a:r>
              <a:rPr lang="zh-CN" altLang="en-US" sz="2800" b="1" dirty="0"/>
              <a:t>努力实现有价值的人生</a:t>
            </a:r>
            <a:endParaRPr lang="zh-CN" altLang="en-US" sz="2800" b="1" dirty="0"/>
          </a:p>
        </p:txBody>
      </p:sp>
      <p:pic>
        <p:nvPicPr>
          <p:cNvPr id="10" name="努力实现人生价值">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909716" y="1893031"/>
            <a:ext cx="8840662" cy="4244948"/>
          </a:xfrm>
          <a:prstGeom prst="rect">
            <a:avLst/>
          </a:prstGeom>
        </p:spPr>
      </p:pic>
      <p:sp>
        <p:nvSpPr>
          <p:cNvPr id="5" name="标题 1"/>
          <p:cNvSpPr txBox="1"/>
          <p:nvPr/>
        </p:nvSpPr>
        <p:spPr>
          <a:xfrm>
            <a:off x="134109" y="74829"/>
            <a:ext cx="4176713" cy="354012"/>
          </a:xfrm>
          <a:prstGeom prst="rect">
            <a:avLst/>
          </a:prstGeom>
          <a:noFill/>
          <a:ln w="9525">
            <a:noFill/>
          </a:ln>
        </p:spPr>
        <p:txBody>
          <a:bodyPr lIns="74295" tIns="37148" rIns="74295" bIns="371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（三）成就出彩人生</a:t>
            </a:r>
            <a:endParaRPr lang="zh-CN" altLang="en-US" sz="16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lum contrast="18000"/>
          </a:blip>
          <a:srcRect b="7548"/>
          <a:stretch>
            <a:fillRect/>
          </a:stretch>
        </p:blipFill>
        <p:spPr>
          <a:xfrm>
            <a:off x="726395" y="2050587"/>
            <a:ext cx="4571994" cy="2768348"/>
          </a:xfrm>
          <a:prstGeom prst="rect">
            <a:avLst/>
          </a:prstGeom>
          <a:effectLst>
            <a:softEdge rad="63500"/>
          </a:effectLst>
        </p:spPr>
      </p:pic>
      <p:sp>
        <p:nvSpPr>
          <p:cNvPr id="83971" name="标题 1"/>
          <p:cNvSpPr>
            <a:spLocks noGrp="1" noChangeArrowheads="1"/>
          </p:cNvSpPr>
          <p:nvPr>
            <p:custDataLst>
              <p:tags r:id="rId2"/>
            </p:custDataLst>
          </p:nvPr>
        </p:nvSpPr>
        <p:spPr bwMode="auto">
          <a:xfrm>
            <a:off x="1886029" y="570329"/>
            <a:ext cx="5136283"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90000"/>
              </a:lnSpc>
            </a:pPr>
            <a:r>
              <a:rPr lang="zh-CN" altLang="en-US" sz="3200" b="1" dirty="0">
                <a:latin typeface="黑体" panose="02010609060101010101" pitchFamily="49" charset="-122"/>
                <a:ea typeface="黑体" panose="02010609060101010101" pitchFamily="49" charset="-122"/>
              </a:rPr>
              <a:t>思考题</a:t>
            </a:r>
            <a:endParaRPr lang="zh-CN" altLang="en-US" sz="3200" b="1" dirty="0">
              <a:latin typeface="黑体" panose="02010609060101010101" pitchFamily="49" charset="-122"/>
              <a:ea typeface="黑体" panose="02010609060101010101" pitchFamily="49" charset="-122"/>
            </a:endParaRPr>
          </a:p>
        </p:txBody>
      </p:sp>
      <p:grpSp>
        <p:nvGrpSpPr>
          <p:cNvPr id="83972"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bwMode="auto">
          <a:xfrm>
            <a:off x="5335240" y="1962772"/>
            <a:ext cx="6856760" cy="3430016"/>
            <a:chOff x="3498033" y="1743708"/>
            <a:chExt cx="8908630" cy="5280097"/>
          </a:xfrm>
        </p:grpSpPr>
        <p:sp>
          <p:nvSpPr>
            <p:cNvPr id="83973" name="iṡľïḑè"/>
            <p:cNvSpPr txBox="1">
              <a:spLocks noChangeArrowheads="1"/>
            </p:cNvSpPr>
            <p:nvPr>
              <p:custDataLst>
                <p:tags r:id="rId3"/>
              </p:custDataLst>
            </p:nvPr>
          </p:nvSpPr>
          <p:spPr bwMode="auto">
            <a:xfrm>
              <a:off x="3702635" y="1743708"/>
              <a:ext cx="8704028" cy="400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200000"/>
                </a:lnSpc>
                <a:buFont typeface="宋体" panose="02010600030101010101" pitchFamily="2" charset="-122"/>
                <a:buAutoNum type="arabicPeriod"/>
              </a:pPr>
              <a:r>
                <a:rPr lang="zh-CN" altLang="en-US" sz="2400" dirty="0">
                  <a:latin typeface="宋体" panose="02010600030101010101" pitchFamily="2" charset="-122"/>
                  <a:ea typeface="宋体" panose="02010600030101010101" pitchFamily="2" charset="-122"/>
                  <a:sym typeface="Arial" panose="020B0604020202020204" pitchFamily="34" charset="0"/>
                </a:rPr>
                <a:t>“主观为自己，客观为他人”的价值观念能不能作为年轻人的价值遵循？</a:t>
              </a:r>
              <a:endParaRPr lang="zh-CN" altLang="en-US" sz="2400" dirty="0">
                <a:latin typeface="宋体" panose="02010600030101010101" pitchFamily="2" charset="-122"/>
                <a:ea typeface="宋体" panose="02010600030101010101" pitchFamily="2" charset="-122"/>
                <a:sym typeface="Arial" panose="020B0604020202020204" pitchFamily="34" charset="0"/>
              </a:endParaRPr>
            </a:p>
            <a:p>
              <a:pPr>
                <a:lnSpc>
                  <a:spcPct val="200000"/>
                </a:lnSpc>
                <a:buFont typeface="宋体" panose="02010600030101010101" pitchFamily="2" charset="-122"/>
                <a:buAutoNum type="arabicPeriod"/>
              </a:pPr>
              <a:r>
                <a:rPr lang="zh-CN" altLang="en-US" sz="2400" dirty="0">
                  <a:latin typeface="宋体" panose="02010600030101010101" pitchFamily="2" charset="-122"/>
                  <a:ea typeface="宋体" panose="02010600030101010101" pitchFamily="2" charset="-122"/>
                  <a:sym typeface="Arial" panose="020B0604020202020204" pitchFamily="34" charset="0"/>
                </a:rPr>
                <a:t>你的成长过程中遇到过哪些矛盾和挑战？你是如何克服的？或者你现在正在经历什么样的矛盾和挑战，你准备如何应对？</a:t>
              </a:r>
              <a:endParaRPr lang="zh-CN" altLang="en-US" sz="2400" dirty="0">
                <a:latin typeface="宋体" panose="02010600030101010101" pitchFamily="2" charset="-122"/>
                <a:ea typeface="宋体" panose="02010600030101010101" pitchFamily="2" charset="-122"/>
                <a:sym typeface="Arial" panose="020B0604020202020204" pitchFamily="34" charset="0"/>
              </a:endParaRPr>
            </a:p>
          </p:txBody>
        </p:sp>
        <p:cxnSp>
          <p:nvCxnSpPr>
            <p:cNvPr id="83974" name="直接连接符 4"/>
            <p:cNvCxnSpPr>
              <a:cxnSpLocks noChangeShapeType="1"/>
            </p:cNvCxnSpPr>
            <p:nvPr>
              <p:custDataLst>
                <p:tags r:id="rId4"/>
              </p:custDataLst>
            </p:nvPr>
          </p:nvCxnSpPr>
          <p:spPr bwMode="auto">
            <a:xfrm>
              <a:off x="3498033" y="1743708"/>
              <a:ext cx="0" cy="5280097"/>
            </a:xfrm>
            <a:prstGeom prst="line">
              <a:avLst/>
            </a:prstGeom>
            <a:noFill/>
            <a:ln w="28575">
              <a:solidFill>
                <a:srgbClr val="1D4B1C"/>
              </a:solidFill>
              <a:round/>
            </a:ln>
            <a:extLst>
              <a:ext uri="{909E8E84-426E-40DD-AFC4-6F175D3DCCD1}">
                <a14:hiddenFill xmlns:a14="http://schemas.microsoft.com/office/drawing/2010/main">
                  <a:noFill/>
                </a14:hiddenFill>
              </a:ext>
            </a:extLst>
          </p:spPr>
        </p:cxnSp>
      </p:gr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图片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951686" y="2229267"/>
            <a:ext cx="8288627" cy="1785104"/>
          </a:xfrm>
          <a:prstGeom prst="rect">
            <a:avLst/>
          </a:prstGeom>
          <a:noFill/>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spcBef>
                <a:spcPts val="3600"/>
              </a:spcBef>
            </a:pPr>
            <a:endParaRPr lang="en-US" altLang="zh-CN" sz="4000" dirty="0">
              <a:latin typeface="黑体" panose="02010609060101010101" pitchFamily="49" charset="-122"/>
              <a:ea typeface="黑体" panose="02010609060101010101" pitchFamily="49" charset="-122"/>
            </a:endParaRPr>
          </a:p>
          <a:p>
            <a:pPr algn="ctr">
              <a:spcBef>
                <a:spcPts val="3600"/>
              </a:spcBef>
            </a:pPr>
            <a:r>
              <a:rPr lang="zh-CN" altLang="en-US" sz="4000" dirty="0">
                <a:latin typeface="黑体" panose="02010609060101010101" pitchFamily="49" charset="-122"/>
                <a:ea typeface="黑体" panose="02010609060101010101" pitchFamily="49" charset="-122"/>
              </a:rPr>
              <a:t>专题三：</a:t>
            </a:r>
            <a:r>
              <a:rPr lang="zh-CN" altLang="en-US" sz="4000" noProof="1">
                <a:latin typeface="黑体" panose="02010609060101010101" pitchFamily="49" charset="-122"/>
                <a:ea typeface="黑体" panose="02010609060101010101" pitchFamily="49" charset="-122"/>
              </a:rPr>
              <a:t>创造有意义的人生</a:t>
            </a:r>
            <a:endParaRPr altLang="zh-CN" sz="4000" noProof="1">
              <a:latin typeface="黑体" panose="02010609060101010101" pitchFamily="49" charset="-122"/>
              <a:ea typeface="黑体" panose="02010609060101010101" pitchFamily="49" charset="-122"/>
            </a:endParaRPr>
          </a:p>
        </p:txBody>
      </p:sp>
      <p:sp>
        <p:nvSpPr>
          <p:cNvPr id="4" name="TextBox 3"/>
          <p:cNvSpPr txBox="1"/>
          <p:nvPr/>
        </p:nvSpPr>
        <p:spPr>
          <a:xfrm>
            <a:off x="3402013" y="4946650"/>
            <a:ext cx="5387975" cy="830997"/>
          </a:xfrm>
          <a:prstGeom prst="rect">
            <a:avLst/>
          </a:prstGeom>
          <a:noFill/>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endParaRPr lang="en-US" altLang="zh-CN" sz="2400" dirty="0">
              <a:latin typeface="微软雅黑" panose="020B0503020204020204" pitchFamily="34" charset="-122"/>
            </a:endParaRPr>
          </a:p>
          <a:p>
            <a:pPr algn="ctr"/>
            <a:endParaRPr lang="zh-CN" altLang="en-US" sz="2400" dirty="0">
              <a:latin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C5AF36D4-F9BF-484A-AA06-FF6C7D2DDD53}" type="slidenum">
              <a:rPr lang="zh-CN" altLang="en-US" smtClean="0"/>
            </a:fld>
            <a:endParaRPr lang="en-US" altLang="zh-CN"/>
          </a:p>
        </p:txBody>
      </p:sp>
    </p:spTree>
  </p:cSld>
  <p:clrMapOvr>
    <a:masterClrMapping/>
  </p:clrMapOvr>
  <p:transition spd="slow" advClick="0" advTm="1500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noChangeArrowheads="1"/>
          </p:cNvSpPr>
          <p:nvPr>
            <p:custDataLst>
              <p:tags r:id="rId1"/>
            </p:custDataLst>
          </p:nvPr>
        </p:nvSpPr>
        <p:spPr bwMode="auto">
          <a:xfrm>
            <a:off x="974090" y="593803"/>
            <a:ext cx="3149600" cy="99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90000"/>
              </a:lnSpc>
            </a:pPr>
            <a:r>
              <a:rPr lang="zh-CN" altLang="en-US" sz="3200" b="1" dirty="0">
                <a:latin typeface="黑体" panose="02010609060101010101" pitchFamily="49" charset="-122"/>
                <a:ea typeface="黑体" panose="02010609060101010101" pitchFamily="49" charset="-122"/>
              </a:rPr>
              <a:t>参考文献</a:t>
            </a:r>
            <a:endParaRPr lang="zh-CN" altLang="en-US" sz="3200" b="1" dirty="0">
              <a:latin typeface="黑体" panose="02010609060101010101" pitchFamily="49" charset="-122"/>
              <a:ea typeface="黑体" panose="02010609060101010101" pitchFamily="49" charset="-122"/>
            </a:endParaRPr>
          </a:p>
        </p:txBody>
      </p:sp>
      <p:sp>
        <p:nvSpPr>
          <p:cNvPr id="9" name="iṡľïḑè"/>
          <p:cNvSpPr txBox="1">
            <a:spLocks noChangeArrowheads="1"/>
          </p:cNvSpPr>
          <p:nvPr>
            <p:custDataLst>
              <p:tags r:id="rId2"/>
            </p:custDataLst>
          </p:nvPr>
        </p:nvSpPr>
        <p:spPr bwMode="auto">
          <a:xfrm>
            <a:off x="804005" y="1584943"/>
            <a:ext cx="10546482" cy="300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pPr>
            <a:r>
              <a:rPr lang="en-US" altLang="zh-CN" sz="2000" dirty="0">
                <a:latin typeface="宋体" panose="02010600030101010101" pitchFamily="2" charset="-122"/>
                <a:ea typeface="宋体" panose="02010600030101010101" pitchFamily="2" charset="-122"/>
                <a:sym typeface="Arial" panose="020B0604020202020204" pitchFamily="34" charset="0"/>
              </a:rPr>
              <a:t>1.</a:t>
            </a:r>
            <a:r>
              <a:rPr lang="zh-CN" altLang="en-US" sz="2000" dirty="0">
                <a:latin typeface="宋体" panose="02010600030101010101" pitchFamily="2" charset="-122"/>
                <a:ea typeface="宋体" panose="02010600030101010101" pitchFamily="2" charset="-122"/>
                <a:sym typeface="Arial" panose="020B0604020202020204" pitchFamily="34" charset="0"/>
              </a:rPr>
              <a:t>马克思 恩格斯：</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马克思恩格斯论教育</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，人民教育出版社</a:t>
            </a:r>
            <a:r>
              <a:rPr lang="en-US" altLang="zh-CN" sz="2000" dirty="0">
                <a:latin typeface="宋体" panose="02010600030101010101" pitchFamily="2" charset="-122"/>
                <a:ea typeface="宋体" panose="02010600030101010101" pitchFamily="2" charset="-122"/>
                <a:sym typeface="Arial" panose="020B0604020202020204" pitchFamily="34" charset="0"/>
              </a:rPr>
              <a:t>1986</a:t>
            </a:r>
            <a:r>
              <a:rPr lang="zh-CN" altLang="en-US" sz="2000" dirty="0">
                <a:latin typeface="宋体" panose="02010600030101010101" pitchFamily="2" charset="-122"/>
                <a:ea typeface="宋体" panose="02010600030101010101" pitchFamily="2" charset="-122"/>
                <a:sym typeface="Arial" panose="020B0604020202020204" pitchFamily="34" charset="0"/>
              </a:rPr>
              <a:t>年版。</a:t>
            </a:r>
            <a:endParaRPr lang="en-US" altLang="zh-CN" sz="2000" dirty="0">
              <a:latin typeface="宋体" panose="02010600030101010101" pitchFamily="2" charset="-122"/>
              <a:ea typeface="宋体" panose="02010600030101010101" pitchFamily="2" charset="-122"/>
              <a:sym typeface="Arial" panose="020B0604020202020204" pitchFamily="34" charset="0"/>
            </a:endParaRPr>
          </a:p>
          <a:p>
            <a:pPr>
              <a:lnSpc>
                <a:spcPct val="150000"/>
              </a:lnSpc>
            </a:pPr>
            <a:r>
              <a:rPr lang="en-US" altLang="zh-CN" sz="2000" dirty="0">
                <a:latin typeface="宋体" panose="02010600030101010101" pitchFamily="2" charset="-122"/>
                <a:ea typeface="宋体" panose="02010600030101010101" pitchFamily="2" charset="-122"/>
                <a:sym typeface="Arial" panose="020B0604020202020204" pitchFamily="34" charset="0"/>
              </a:rPr>
              <a:t>2.</a:t>
            </a:r>
            <a:r>
              <a:rPr lang="zh-CN" altLang="en-US" sz="2000" dirty="0">
                <a:latin typeface="宋体" panose="02010600030101010101" pitchFamily="2" charset="-122"/>
                <a:ea typeface="宋体" panose="02010600030101010101" pitchFamily="2" charset="-122"/>
                <a:sym typeface="Arial" panose="020B0604020202020204" pitchFamily="34" charset="0"/>
              </a:rPr>
              <a:t>胡锦涛：</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在同中国农业大学师生代表座谈时的讲话</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，人民出版社 </a:t>
            </a:r>
            <a:r>
              <a:rPr lang="en-US" altLang="zh-CN" sz="2000" dirty="0">
                <a:latin typeface="宋体" panose="02010600030101010101" pitchFamily="2" charset="-122"/>
                <a:ea typeface="宋体" panose="02010600030101010101" pitchFamily="2" charset="-122"/>
                <a:sym typeface="Arial" panose="020B0604020202020204" pitchFamily="34" charset="0"/>
              </a:rPr>
              <a:t>2009 </a:t>
            </a:r>
            <a:r>
              <a:rPr lang="zh-CN" altLang="en-US" sz="2000" dirty="0">
                <a:latin typeface="宋体" panose="02010600030101010101" pitchFamily="2" charset="-122"/>
                <a:ea typeface="宋体" panose="02010600030101010101" pitchFamily="2" charset="-122"/>
                <a:sym typeface="Arial" panose="020B0604020202020204" pitchFamily="34" charset="0"/>
              </a:rPr>
              <a:t>年版。</a:t>
            </a:r>
            <a:endParaRPr lang="zh-CN" altLang="en-US" sz="2000" dirty="0">
              <a:latin typeface="宋体" panose="02010600030101010101" pitchFamily="2" charset="-122"/>
              <a:ea typeface="宋体" panose="02010600030101010101" pitchFamily="2" charset="-122"/>
              <a:sym typeface="Arial" panose="020B0604020202020204" pitchFamily="34" charset="0"/>
            </a:endParaRPr>
          </a:p>
          <a:p>
            <a:pPr>
              <a:lnSpc>
                <a:spcPct val="150000"/>
              </a:lnSpc>
            </a:pPr>
            <a:r>
              <a:rPr lang="en-US" altLang="zh-CN" sz="2000" dirty="0">
                <a:latin typeface="宋体" panose="02010600030101010101" pitchFamily="2" charset="-122"/>
                <a:ea typeface="宋体" panose="02010600030101010101" pitchFamily="2" charset="-122"/>
                <a:sym typeface="Arial" panose="020B0604020202020204" pitchFamily="34" charset="0"/>
              </a:rPr>
              <a:t>3.</a:t>
            </a:r>
            <a:r>
              <a:rPr lang="zh-CN" altLang="en-US" sz="2000" dirty="0">
                <a:latin typeface="宋体" panose="02010600030101010101" pitchFamily="2" charset="-122"/>
                <a:ea typeface="宋体" panose="02010600030101010101" pitchFamily="2" charset="-122"/>
                <a:sym typeface="Arial" panose="020B0604020202020204" pitchFamily="34" charset="0"/>
              </a:rPr>
              <a:t>习近平：</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在纪念邓小平同志诞辰 </a:t>
            </a:r>
            <a:r>
              <a:rPr lang="en-US" altLang="zh-CN" sz="2000" dirty="0">
                <a:latin typeface="宋体" panose="02010600030101010101" pitchFamily="2" charset="-122"/>
                <a:ea typeface="宋体" panose="02010600030101010101" pitchFamily="2" charset="-122"/>
                <a:sym typeface="Arial" panose="020B0604020202020204" pitchFamily="34" charset="0"/>
              </a:rPr>
              <a:t>110 </a:t>
            </a:r>
            <a:r>
              <a:rPr lang="zh-CN" altLang="en-US" sz="2000" dirty="0">
                <a:latin typeface="宋体" panose="02010600030101010101" pitchFamily="2" charset="-122"/>
                <a:ea typeface="宋体" panose="02010600030101010101" pitchFamily="2" charset="-122"/>
                <a:sym typeface="Arial" panose="020B0604020202020204" pitchFamily="34" charset="0"/>
              </a:rPr>
              <a:t>周年座谈会上的讲话</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人民日报</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a:t>
            </a:r>
            <a:r>
              <a:rPr lang="en-US" altLang="zh-CN" sz="2000" dirty="0">
                <a:latin typeface="宋体" panose="02010600030101010101" pitchFamily="2" charset="-122"/>
                <a:ea typeface="宋体" panose="02010600030101010101" pitchFamily="2" charset="-122"/>
                <a:sym typeface="Arial" panose="020B0604020202020204" pitchFamily="34" charset="0"/>
              </a:rPr>
              <a:t>2014 </a:t>
            </a:r>
            <a:r>
              <a:rPr lang="zh-CN" altLang="en-US" sz="2000" dirty="0">
                <a:latin typeface="宋体" panose="02010600030101010101" pitchFamily="2" charset="-122"/>
                <a:ea typeface="宋体" panose="02010600030101010101" pitchFamily="2" charset="-122"/>
                <a:sym typeface="Arial" panose="020B0604020202020204" pitchFamily="34" charset="0"/>
              </a:rPr>
              <a:t>年 </a:t>
            </a:r>
            <a:r>
              <a:rPr lang="en-US" altLang="zh-CN" sz="2000" dirty="0">
                <a:latin typeface="宋体" panose="02010600030101010101" pitchFamily="2" charset="-122"/>
                <a:ea typeface="宋体" panose="02010600030101010101" pitchFamily="2" charset="-122"/>
                <a:sym typeface="Arial" panose="020B0604020202020204" pitchFamily="34" charset="0"/>
              </a:rPr>
              <a:t>8 </a:t>
            </a:r>
            <a:r>
              <a:rPr lang="zh-CN" altLang="en-US" sz="2000" dirty="0">
                <a:latin typeface="宋体" panose="02010600030101010101" pitchFamily="2" charset="-122"/>
                <a:ea typeface="宋体" panose="02010600030101010101" pitchFamily="2" charset="-122"/>
                <a:sym typeface="Arial" panose="020B0604020202020204" pitchFamily="34" charset="0"/>
              </a:rPr>
              <a:t>月 </a:t>
            </a:r>
            <a:r>
              <a:rPr lang="en-US" altLang="zh-CN" sz="2000" dirty="0">
                <a:latin typeface="宋体" panose="02010600030101010101" pitchFamily="2" charset="-122"/>
                <a:ea typeface="宋体" panose="02010600030101010101" pitchFamily="2" charset="-122"/>
                <a:sym typeface="Arial" panose="020B0604020202020204" pitchFamily="34" charset="0"/>
              </a:rPr>
              <a:t>21 </a:t>
            </a:r>
            <a:r>
              <a:rPr lang="zh-CN" altLang="en-US" sz="2000" dirty="0">
                <a:latin typeface="宋体" panose="02010600030101010101" pitchFamily="2" charset="-122"/>
                <a:ea typeface="宋体" panose="02010600030101010101" pitchFamily="2" charset="-122"/>
                <a:sym typeface="Arial" panose="020B0604020202020204" pitchFamily="34" charset="0"/>
              </a:rPr>
              <a:t>日。</a:t>
            </a:r>
            <a:endParaRPr lang="zh-CN" altLang="en-US" sz="2000" dirty="0">
              <a:latin typeface="宋体" panose="02010600030101010101" pitchFamily="2" charset="-122"/>
              <a:ea typeface="宋体" panose="02010600030101010101" pitchFamily="2" charset="-122"/>
              <a:sym typeface="Arial" panose="020B0604020202020204" pitchFamily="34" charset="0"/>
            </a:endParaRPr>
          </a:p>
          <a:p>
            <a:pPr>
              <a:lnSpc>
                <a:spcPct val="150000"/>
              </a:lnSpc>
            </a:pPr>
            <a:r>
              <a:rPr lang="en-US" altLang="zh-CN" sz="2000" dirty="0">
                <a:latin typeface="宋体" panose="02010600030101010101" pitchFamily="2" charset="-122"/>
                <a:ea typeface="宋体" panose="02010600030101010101" pitchFamily="2" charset="-122"/>
                <a:sym typeface="Arial" panose="020B0604020202020204" pitchFamily="34" charset="0"/>
              </a:rPr>
              <a:t>4.</a:t>
            </a:r>
            <a:r>
              <a:rPr lang="zh-CN" altLang="en-US" sz="2000" dirty="0">
                <a:latin typeface="宋体" panose="02010600030101010101" pitchFamily="2" charset="-122"/>
                <a:ea typeface="宋体" panose="02010600030101010101" pitchFamily="2" charset="-122"/>
                <a:sym typeface="Arial" panose="020B0604020202020204" pitchFamily="34" charset="0"/>
              </a:rPr>
              <a:t>习近平：</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在实现中国梦的生动实践中放飞青春梦想</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习近平谈治国理政</a:t>
            </a:r>
            <a:r>
              <a:rPr lang="en-US" altLang="zh-CN" sz="2000" dirty="0">
                <a:latin typeface="宋体" panose="02010600030101010101" pitchFamily="2" charset="-122"/>
                <a:ea typeface="宋体" panose="02010600030101010101" pitchFamily="2" charset="-122"/>
                <a:sym typeface="Arial" panose="020B0604020202020204" pitchFamily="34" charset="0"/>
              </a:rPr>
              <a:t>》</a:t>
            </a:r>
            <a:r>
              <a:rPr lang="zh-CN" altLang="en-US" sz="2000" dirty="0">
                <a:latin typeface="宋体" panose="02010600030101010101" pitchFamily="2" charset="-122"/>
                <a:ea typeface="宋体" panose="02010600030101010101" pitchFamily="2" charset="-122"/>
                <a:sym typeface="Arial" panose="020B0604020202020204" pitchFamily="34" charset="0"/>
              </a:rPr>
              <a:t>第 </a:t>
            </a:r>
            <a:r>
              <a:rPr lang="en-US" altLang="zh-CN" sz="2000" dirty="0">
                <a:latin typeface="宋体" panose="02010600030101010101" pitchFamily="2" charset="-122"/>
                <a:ea typeface="宋体" panose="02010600030101010101" pitchFamily="2" charset="-122"/>
                <a:sym typeface="Arial" panose="020B0604020202020204" pitchFamily="34" charset="0"/>
              </a:rPr>
              <a:t>1 </a:t>
            </a:r>
            <a:r>
              <a:rPr lang="zh-CN" altLang="en-US" sz="2000" dirty="0">
                <a:latin typeface="宋体" panose="02010600030101010101" pitchFamily="2" charset="-122"/>
                <a:ea typeface="宋体" panose="02010600030101010101" pitchFamily="2" charset="-122"/>
                <a:sym typeface="Arial" panose="020B0604020202020204" pitchFamily="34" charset="0"/>
              </a:rPr>
              <a:t>卷，外文出版社 </a:t>
            </a:r>
            <a:r>
              <a:rPr lang="en-US" altLang="zh-CN" sz="2000" dirty="0">
                <a:latin typeface="宋体" panose="02010600030101010101" pitchFamily="2" charset="-122"/>
                <a:ea typeface="宋体" panose="02010600030101010101" pitchFamily="2" charset="-122"/>
                <a:sym typeface="Arial" panose="020B0604020202020204" pitchFamily="34" charset="0"/>
              </a:rPr>
              <a:t>2018 </a:t>
            </a:r>
            <a:r>
              <a:rPr lang="zh-CN" altLang="en-US" sz="2000" dirty="0">
                <a:latin typeface="宋体" panose="02010600030101010101" pitchFamily="2" charset="-122"/>
                <a:ea typeface="宋体" panose="02010600030101010101" pitchFamily="2" charset="-122"/>
                <a:sym typeface="Arial" panose="020B0604020202020204" pitchFamily="34" charset="0"/>
              </a:rPr>
              <a:t>年版。</a:t>
            </a:r>
            <a:endParaRPr lang="zh-CN" altLang="en-US" sz="1600" dirty="0">
              <a:latin typeface="宋体" panose="02010600030101010101" pitchFamily="2" charset="-122"/>
              <a:ea typeface="宋体" panose="02010600030101010101" pitchFamily="2" charset="-122"/>
              <a:sym typeface="Arial" panose="020B0604020202020204" pitchFamily="34" charset="0"/>
            </a:endParaRP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3"/>
          <p:cNvSpPr>
            <a:spLocks noGrp="1"/>
          </p:cNvSpPr>
          <p:nvPr>
            <p:ph type="title"/>
          </p:nvPr>
        </p:nvSpPr>
        <p:spPr>
          <a:xfrm>
            <a:off x="3947999" y="1116725"/>
            <a:ext cx="7119938" cy="650875"/>
          </a:xfrm>
        </p:spPr>
        <p:txBody>
          <a:bodyPr vert="horz" wrap="square" lIns="91440" tIns="45720" rIns="91440" bIns="45720" numCol="1" anchor="ctr" anchorCtr="0" compatLnSpc="1"/>
          <a:lstStyle/>
          <a:p>
            <a:pPr eaLnBrk="1" hangingPunct="1"/>
            <a:r>
              <a:rPr lang="zh-CN" altLang="en-US" sz="3000" dirty="0">
                <a:latin typeface="黑体" panose="02010609060101010101" pitchFamily="49" charset="-122"/>
                <a:ea typeface="宋体" panose="02010600030101010101" pitchFamily="2" charset="-122"/>
              </a:rPr>
              <a:t>教学目的与要求 </a:t>
            </a:r>
            <a:endParaRPr lang="zh-CN" altLang="en-US" sz="3000" dirty="0">
              <a:latin typeface="黑体" panose="02010609060101010101" pitchFamily="49" charset="-122"/>
              <a:ea typeface="宋体" panose="02010600030101010101" pitchFamily="2" charset="-122"/>
            </a:endParaRPr>
          </a:p>
        </p:txBody>
      </p:sp>
      <p:sp>
        <p:nvSpPr>
          <p:cNvPr id="10243" name="内容占位符 4"/>
          <p:cNvSpPr>
            <a:spLocks noGrp="1"/>
          </p:cNvSpPr>
          <p:nvPr>
            <p:ph idx="1"/>
          </p:nvPr>
        </p:nvSpPr>
        <p:spPr>
          <a:xfrm>
            <a:off x="753610" y="2138935"/>
            <a:ext cx="11150367" cy="3082493"/>
          </a:xfrm>
        </p:spPr>
        <p:txBody>
          <a:bodyPr vert="horz" wrap="square" lIns="91440" tIns="45720" rIns="91440" bIns="45720" numCol="1" anchor="t" anchorCtr="0" compatLnSpc="1"/>
          <a:lstStyle/>
          <a:p>
            <a:pPr eaLnBrk="1" hangingPunct="1">
              <a:lnSpc>
                <a:spcPct val="150000"/>
              </a:lnSpc>
            </a:pPr>
            <a:r>
              <a:rPr lang="zh-CN" altLang="en-US" sz="2800" dirty="0">
                <a:latin typeface="宋体" panose="02010600030101010101" pitchFamily="2" charset="-122"/>
                <a:ea typeface="宋体" panose="02010600030101010101" pitchFamily="2" charset="-122"/>
              </a:rPr>
              <a:t>引导和帮助学生运用马克思主义的人生观理论认识和解决人生问题；</a:t>
            </a:r>
            <a:endParaRPr lang="en-US" altLang="zh-CN" sz="2800" dirty="0">
              <a:latin typeface="宋体" panose="02010600030101010101" pitchFamily="2" charset="-122"/>
              <a:ea typeface="宋体" panose="02010600030101010101" pitchFamily="2" charset="-122"/>
            </a:endParaRPr>
          </a:p>
          <a:p>
            <a:pPr eaLnBrk="1" hangingPunct="1">
              <a:lnSpc>
                <a:spcPct val="150000"/>
              </a:lnSpc>
            </a:pPr>
            <a:r>
              <a:rPr lang="zh-CN" altLang="en-US" sz="2800" dirty="0">
                <a:latin typeface="宋体" panose="02010600030101010101" pitchFamily="2" charset="-122"/>
                <a:ea typeface="宋体" panose="02010600030101010101" pitchFamily="2" charset="-122"/>
              </a:rPr>
              <a:t>学会以乐观向上、积极进取的人生态度处理人生矛盾；</a:t>
            </a:r>
            <a:endParaRPr lang="en-US" altLang="zh-CN" sz="2800" dirty="0">
              <a:latin typeface="宋体" panose="02010600030101010101" pitchFamily="2" charset="-122"/>
              <a:ea typeface="宋体" panose="02010600030101010101" pitchFamily="2" charset="-122"/>
            </a:endParaRPr>
          </a:p>
          <a:p>
            <a:pPr eaLnBrk="1" hangingPunct="1">
              <a:lnSpc>
                <a:spcPct val="150000"/>
              </a:lnSpc>
            </a:pPr>
            <a:r>
              <a:rPr lang="zh-CN" altLang="en-US" sz="2800" dirty="0">
                <a:latin typeface="宋体" panose="02010600030101010101" pitchFamily="2" charset="-122"/>
                <a:ea typeface="宋体" panose="02010600030101010101" pitchFamily="2" charset="-122"/>
              </a:rPr>
              <a:t>坚持科学评判人生价值、自觉抵制错误人生观念的影响。</a:t>
            </a:r>
            <a:endParaRPr lang="en-US" altLang="zh-CN" sz="2800" dirty="0">
              <a:latin typeface="宋体" panose="02010600030101010101" pitchFamily="2" charset="-122"/>
              <a:ea typeface="宋体" panose="02010600030101010101" pitchFamily="2" charset="-122"/>
            </a:endParaRPr>
          </a:p>
          <a:p>
            <a:pPr marL="0" indent="0" eaLnBrk="1" hangingPunct="1">
              <a:lnSpc>
                <a:spcPct val="150000"/>
              </a:lnSpc>
              <a:buNone/>
            </a:pPr>
            <a:r>
              <a:rPr lang="zh-CN" altLang="en-US" sz="2800" dirty="0">
                <a:latin typeface="宋体" panose="02010600030101010101" pitchFamily="2" charset="-122"/>
                <a:ea typeface="宋体" panose="02010600030101010101" pitchFamily="2" charset="-122"/>
              </a:rPr>
              <a:t>   （本专题对应教材第一章第三节；教学计划</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学时） </a:t>
            </a:r>
            <a:endParaRPr lang="zh-CN" altLang="en-US" sz="280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47754" y="2373999"/>
            <a:ext cx="6626381" cy="754206"/>
            <a:chOff x="4723246" y="646258"/>
            <a:chExt cx="5267324" cy="754206"/>
          </a:xfrm>
        </p:grpSpPr>
        <p:sp>
          <p:nvSpPr>
            <p:cNvPr id="9219" name="文本框 13"/>
            <p:cNvSpPr txBox="1">
              <a:spLocks noChangeArrowheads="1"/>
            </p:cNvSpPr>
            <p:nvPr>
              <p:custDataLst>
                <p:tags r:id="rId1"/>
              </p:custDataLst>
            </p:nvPr>
          </p:nvSpPr>
          <p:spPr bwMode="auto">
            <a:xfrm>
              <a:off x="4959783" y="679739"/>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b="1" dirty="0">
                  <a:latin typeface="宋体" panose="02010600030101010101" pitchFamily="2" charset="-122"/>
                  <a:ea typeface="宋体" panose="02010600030101010101" pitchFamily="2" charset="-122"/>
                </a:rPr>
                <a:t>（一）辩证对待人生矛盾</a:t>
              </a:r>
              <a:endParaRPr lang="zh-CN" altLang="en-US" sz="3200" b="1" dirty="0">
                <a:latin typeface="宋体" panose="02010600030101010101" pitchFamily="2" charset="-122"/>
                <a:ea typeface="宋体" panose="02010600030101010101" pitchFamily="2" charset="-122"/>
              </a:endParaRPr>
            </a:p>
          </p:txBody>
        </p:sp>
        <p:sp>
          <p:nvSpPr>
            <p:cNvPr id="5" name="矩形 4"/>
            <p:cNvSpPr/>
            <p:nvPr>
              <p:custDataLst>
                <p:tags r:id="rId2"/>
              </p:custDataLst>
            </p:nvPr>
          </p:nvSpPr>
          <p:spPr>
            <a:xfrm flipH="1">
              <a:off x="4723246" y="646258"/>
              <a:ext cx="114300" cy="702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3200" noProof="1">
                <a:solidFill>
                  <a:schemeClr val="tx1"/>
                </a:solidFill>
                <a:latin typeface="宋体" panose="02010600030101010101" pitchFamily="2" charset="-122"/>
                <a:ea typeface="宋体" panose="02010600030101010101" pitchFamily="2" charset="-122"/>
              </a:endParaRPr>
            </a:p>
          </p:txBody>
        </p:sp>
      </p:grpSp>
      <p:sp>
        <p:nvSpPr>
          <p:cNvPr id="9222" name="文本框 27"/>
          <p:cNvSpPr txBox="1">
            <a:spLocks noChangeArrowheads="1"/>
          </p:cNvSpPr>
          <p:nvPr>
            <p:custDataLst>
              <p:tags r:id="rId3"/>
            </p:custDataLst>
          </p:nvPr>
        </p:nvSpPr>
        <p:spPr bwMode="auto">
          <a:xfrm>
            <a:off x="515109" y="2412159"/>
            <a:ext cx="3998913"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4000" b="1" dirty="0">
                <a:latin typeface="黑体" panose="02010609060101010101" pitchFamily="49" charset="-122"/>
                <a:ea typeface="黑体" panose="02010609060101010101" pitchFamily="49" charset="-122"/>
              </a:rPr>
              <a:t>教学主要内容</a:t>
            </a:r>
            <a:endParaRPr lang="en-US" altLang="zh-CN" sz="4000" b="1" dirty="0">
              <a:latin typeface="黑体" panose="02010609060101010101" pitchFamily="49" charset="-122"/>
              <a:ea typeface="黑体" panose="02010609060101010101" pitchFamily="49" charset="-122"/>
            </a:endParaRPr>
          </a:p>
        </p:txBody>
      </p:sp>
      <p:sp>
        <p:nvSpPr>
          <p:cNvPr id="9225" name="文本框 30"/>
          <p:cNvSpPr txBox="1">
            <a:spLocks noChangeArrowheads="1"/>
          </p:cNvSpPr>
          <p:nvPr>
            <p:custDataLst>
              <p:tags r:id="rId4"/>
            </p:custDataLst>
          </p:nvPr>
        </p:nvSpPr>
        <p:spPr bwMode="auto">
          <a:xfrm>
            <a:off x="4885893" y="5426943"/>
            <a:ext cx="6382471" cy="692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3200" b="1" dirty="0">
              <a:solidFill>
                <a:srgbClr val="00B050"/>
              </a:solidFill>
              <a:latin typeface="华文中宋" panose="02010600040101010101" charset="-122"/>
              <a:ea typeface="华文中宋" panose="02010600040101010101" charset="-122"/>
            </a:endParaRPr>
          </a:p>
        </p:txBody>
      </p:sp>
      <p:sp>
        <p:nvSpPr>
          <p:cNvPr id="12" name="文本框 13"/>
          <p:cNvSpPr txBox="1">
            <a:spLocks noChangeArrowheads="1"/>
          </p:cNvSpPr>
          <p:nvPr>
            <p:custDataLst>
              <p:tags r:id="rId5"/>
            </p:custDataLst>
          </p:nvPr>
        </p:nvSpPr>
        <p:spPr bwMode="auto">
          <a:xfrm>
            <a:off x="5061384" y="6119237"/>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3200" b="1" dirty="0">
              <a:solidFill>
                <a:srgbClr val="00B050"/>
              </a:solidFill>
              <a:latin typeface="华文中宋" panose="02010600040101010101" charset="-122"/>
              <a:ea typeface="华文中宋" panose="02010600040101010101" charset="-122"/>
            </a:endParaRPr>
          </a:p>
        </p:txBody>
      </p:sp>
      <p:grpSp>
        <p:nvGrpSpPr>
          <p:cNvPr id="21" name="组合 20"/>
          <p:cNvGrpSpPr/>
          <p:nvPr/>
        </p:nvGrpSpPr>
        <p:grpSpPr>
          <a:xfrm>
            <a:off x="4547754" y="3496118"/>
            <a:ext cx="6378863" cy="853424"/>
            <a:chOff x="4723246" y="646258"/>
            <a:chExt cx="5267324" cy="754206"/>
          </a:xfrm>
        </p:grpSpPr>
        <p:sp>
          <p:nvSpPr>
            <p:cNvPr id="22" name="文本框 13"/>
            <p:cNvSpPr txBox="1">
              <a:spLocks noChangeArrowheads="1"/>
            </p:cNvSpPr>
            <p:nvPr>
              <p:custDataLst>
                <p:tags r:id="rId6"/>
              </p:custDataLst>
            </p:nvPr>
          </p:nvSpPr>
          <p:spPr bwMode="auto">
            <a:xfrm>
              <a:off x="4959783" y="679739"/>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b="1" dirty="0">
                  <a:latin typeface="宋体" panose="02010600030101010101" pitchFamily="2" charset="-122"/>
                  <a:ea typeface="宋体" panose="02010600030101010101" pitchFamily="2" charset="-122"/>
                </a:rPr>
                <a:t>（二）反对错误人生观</a:t>
              </a:r>
              <a:endParaRPr lang="zh-CN" altLang="en-US" sz="3200" b="1" dirty="0">
                <a:latin typeface="宋体" panose="02010600030101010101" pitchFamily="2" charset="-122"/>
                <a:ea typeface="宋体" panose="02010600030101010101" pitchFamily="2" charset="-122"/>
              </a:endParaRPr>
            </a:p>
          </p:txBody>
        </p:sp>
        <p:sp>
          <p:nvSpPr>
            <p:cNvPr id="23" name="矩形 22"/>
            <p:cNvSpPr/>
            <p:nvPr>
              <p:custDataLst>
                <p:tags r:id="rId7"/>
              </p:custDataLst>
            </p:nvPr>
          </p:nvSpPr>
          <p:spPr>
            <a:xfrm flipH="1">
              <a:off x="4723246" y="646258"/>
              <a:ext cx="114300" cy="702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3200" noProof="1">
                <a:solidFill>
                  <a:schemeClr val="tx1"/>
                </a:solidFill>
                <a:latin typeface="宋体" panose="02010600030101010101" pitchFamily="2" charset="-122"/>
                <a:ea typeface="宋体" panose="02010600030101010101" pitchFamily="2" charset="-122"/>
              </a:endParaRPr>
            </a:p>
          </p:txBody>
        </p:sp>
      </p:grpSp>
      <p:grpSp>
        <p:nvGrpSpPr>
          <p:cNvPr id="24" name="组合 23"/>
          <p:cNvGrpSpPr/>
          <p:nvPr/>
        </p:nvGrpSpPr>
        <p:grpSpPr>
          <a:xfrm>
            <a:off x="4547754" y="4577458"/>
            <a:ext cx="6378863" cy="853424"/>
            <a:chOff x="4723246" y="646258"/>
            <a:chExt cx="5267324" cy="754206"/>
          </a:xfrm>
        </p:grpSpPr>
        <p:sp>
          <p:nvSpPr>
            <p:cNvPr id="25" name="文本框 13"/>
            <p:cNvSpPr txBox="1">
              <a:spLocks noChangeArrowheads="1"/>
            </p:cNvSpPr>
            <p:nvPr>
              <p:custDataLst>
                <p:tags r:id="rId8"/>
              </p:custDataLst>
            </p:nvPr>
          </p:nvSpPr>
          <p:spPr bwMode="auto">
            <a:xfrm>
              <a:off x="4959783" y="679739"/>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b="1" dirty="0">
                  <a:latin typeface="宋体" panose="02010600030101010101" pitchFamily="2" charset="-122"/>
                  <a:ea typeface="宋体" panose="02010600030101010101" pitchFamily="2" charset="-122"/>
                </a:rPr>
                <a:t>（三）成就出彩人生</a:t>
              </a:r>
              <a:endParaRPr lang="zh-CN" altLang="en-US" sz="3200" b="1" dirty="0">
                <a:latin typeface="宋体" panose="02010600030101010101" pitchFamily="2" charset="-122"/>
                <a:ea typeface="宋体" panose="02010600030101010101" pitchFamily="2" charset="-122"/>
              </a:endParaRPr>
            </a:p>
          </p:txBody>
        </p:sp>
        <p:sp>
          <p:nvSpPr>
            <p:cNvPr id="26" name="矩形 25"/>
            <p:cNvSpPr/>
            <p:nvPr>
              <p:custDataLst>
                <p:tags r:id="rId9"/>
              </p:custDataLst>
            </p:nvPr>
          </p:nvSpPr>
          <p:spPr>
            <a:xfrm flipH="1">
              <a:off x="4723246" y="646258"/>
              <a:ext cx="114300" cy="702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3200" noProof="1">
                <a:solidFill>
                  <a:schemeClr val="tx1"/>
                </a:solidFill>
                <a:latin typeface="宋体" panose="02010600030101010101" pitchFamily="2" charset="-122"/>
                <a:ea typeface="宋体" panose="02010600030101010101" pitchFamily="2" charset="-122"/>
              </a:endParaRPr>
            </a:p>
          </p:txBody>
        </p:sp>
      </p:grpSp>
      <p:sp>
        <p:nvSpPr>
          <p:cNvPr id="3" name="灯片编号占位符 2"/>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46112" y="533972"/>
            <a:ext cx="7198555" cy="650875"/>
          </a:xfrm>
        </p:spPr>
        <p:txBody>
          <a:bodyPr/>
          <a:lstStyle/>
          <a:p>
            <a:r>
              <a:rPr lang="zh-CN" altLang="en-US" sz="3000" dirty="0">
                <a:latin typeface="黑体" panose="02010609060101010101" pitchFamily="49" charset="-122"/>
                <a:ea typeface="黑体" panose="02010609060101010101" pitchFamily="49" charset="-122"/>
              </a:rPr>
              <a:t>导入：</a:t>
            </a:r>
            <a:r>
              <a:rPr lang="zh-CN" altLang="zh-CN" sz="3000" dirty="0">
                <a:latin typeface="黑体" panose="02010609060101010101" pitchFamily="49" charset="-122"/>
                <a:ea typeface="黑体" panose="02010609060101010101" pitchFamily="49" charset="-122"/>
              </a:rPr>
              <a:t>空心病</a:t>
            </a:r>
            <a:r>
              <a:rPr lang="zh-CN" altLang="en-US" sz="3000" dirty="0">
                <a:latin typeface="黑体" panose="02010609060101010101" pitchFamily="49" charset="-122"/>
                <a:ea typeface="黑体" panose="02010609060101010101" pitchFamily="49" charset="-122"/>
              </a:rPr>
              <a:t>，你怎么看，怎么防？</a:t>
            </a:r>
            <a:endParaRPr lang="zh-CN" altLang="en-US" sz="3000"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815229" y="1409367"/>
            <a:ext cx="7305313" cy="4526280"/>
          </a:xfrm>
        </p:spPr>
        <p:txBody>
          <a:bodyPr/>
          <a:lstStyle/>
          <a:p>
            <a:pPr marL="0" indent="0">
              <a:lnSpc>
                <a:spcPts val="3900"/>
              </a:lnSpc>
              <a:spcBef>
                <a:spcPts val="0"/>
              </a:spcBef>
              <a:buNone/>
            </a:pPr>
            <a:r>
              <a:rPr lang="zh-CN" altLang="zh-CN" b="1" dirty="0">
                <a:latin typeface="宋体" panose="02010600030101010101" pitchFamily="2" charset="-122"/>
                <a:ea typeface="宋体" panose="02010600030101010101" pitchFamily="2" charset="-122"/>
              </a:rPr>
              <a:t>北京大学心理健康教育与咨询中心副主任徐凯文做过一个统计</a:t>
            </a:r>
            <a:r>
              <a:rPr lang="en-US" altLang="zh-CN"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eaLnBrk="1" latinLnBrk="1" hangingPunct="1">
              <a:lnSpc>
                <a:spcPts val="3900"/>
              </a:lnSpc>
              <a:spcBef>
                <a:spcPts val="0"/>
              </a:spcBef>
              <a:buFont typeface="Wingdings" panose="05000000000000000000" pitchFamily="2" charset="2"/>
              <a:buChar char="Ø"/>
            </a:pPr>
            <a:r>
              <a:rPr lang="zh-CN" altLang="zh-CN" dirty="0">
                <a:latin typeface="宋体" panose="02010600030101010101" pitchFamily="2" charset="-122"/>
                <a:ea typeface="宋体" panose="02010600030101010101" pitchFamily="2" charset="-122"/>
              </a:rPr>
              <a:t>北大一年级的新生，包括本科生和研究生，其中有</a:t>
            </a:r>
            <a:r>
              <a:rPr lang="zh-CN" altLang="zh-CN" dirty="0">
                <a:solidFill>
                  <a:srgbClr val="FF0000"/>
                </a:solidFill>
                <a:latin typeface="宋体" panose="02010600030101010101" pitchFamily="2" charset="-122"/>
                <a:ea typeface="宋体" panose="02010600030101010101" pitchFamily="2" charset="-122"/>
              </a:rPr>
              <a:t>30.4%</a:t>
            </a:r>
            <a:r>
              <a:rPr lang="zh-CN" altLang="zh-CN" dirty="0">
                <a:latin typeface="宋体" panose="02010600030101010101" pitchFamily="2" charset="-122"/>
                <a:ea typeface="宋体" panose="02010600030101010101" pitchFamily="2" charset="-122"/>
              </a:rPr>
              <a:t>的学生厌恶学习，或者认为学习没有意义，请注意这是高考战场上，千军万马杀出来的赢家。</a:t>
            </a:r>
            <a:endParaRPr lang="en-US" altLang="zh-CN" dirty="0">
              <a:latin typeface="宋体" panose="02010600030101010101" pitchFamily="2" charset="-122"/>
              <a:ea typeface="宋体" panose="02010600030101010101" pitchFamily="2" charset="-122"/>
            </a:endParaRPr>
          </a:p>
          <a:p>
            <a:pPr>
              <a:lnSpc>
                <a:spcPts val="3900"/>
              </a:lnSpc>
              <a:spcBef>
                <a:spcPts val="0"/>
              </a:spcBef>
              <a:buFont typeface="Wingdings" panose="05000000000000000000" pitchFamily="2" charset="2"/>
              <a:buChar char="Ø"/>
            </a:pPr>
            <a:r>
              <a:rPr lang="zh-CN" altLang="zh-CN" dirty="0">
                <a:latin typeface="宋体" panose="02010600030101010101" pitchFamily="2" charset="-122"/>
                <a:ea typeface="宋体" panose="02010600030101010101" pitchFamily="2" charset="-122"/>
              </a:rPr>
              <a:t>还有</a:t>
            </a:r>
            <a:r>
              <a:rPr lang="zh-CN" altLang="zh-CN" dirty="0">
                <a:solidFill>
                  <a:srgbClr val="FF0000"/>
                </a:solidFill>
                <a:latin typeface="宋体" panose="02010600030101010101" pitchFamily="2" charset="-122"/>
                <a:ea typeface="宋体" panose="02010600030101010101" pitchFamily="2" charset="-122"/>
              </a:rPr>
              <a:t>40.4%</a:t>
            </a:r>
            <a:r>
              <a:rPr lang="zh-CN" altLang="zh-CN" dirty="0">
                <a:latin typeface="宋体" panose="02010600030101010101" pitchFamily="2" charset="-122"/>
                <a:ea typeface="宋体" panose="02010600030101010101" pitchFamily="2" charset="-122"/>
              </a:rPr>
              <a:t>的学生认为活着人生没有意义，我现在活着只是按照别人的逻辑这样活下去而已，其中最极端的就是放弃自己。</a:t>
            </a:r>
            <a:endParaRPr lang="zh-CN" altLang="en-US"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pic>
        <p:nvPicPr>
          <p:cNvPr id="1026" name="Picture 2" descr="https://timgsa.baidu.com/timg?image&amp;quality=80&amp;size=b9999_10000&amp;sec=1598071096056&amp;di=81b7aed4bcfbcf32a05125fa7d03fcd0&amp;imgtype=0&amp;src=http%3A%2F%2Fimg1.imgtn.bdimg.com%2Fit%2Fu%3D2649895556%2C3301314569%26fm%3D214%26gp%3D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31744" y="1661037"/>
            <a:ext cx="2768188" cy="43580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mgsa.baidu.com/timg?image&amp;quality=80&amp;size=b9999_10000&amp;sec=1598072072434&amp;di=ff17eb8b93f4e965779ec5b049c72ecb&amp;imgtype=0&amp;src=http%3A%2F%2Fpic.baike.soso.com%2Fugc%2Fbaikepic2%2F10962%2F20160801123117-997634530.jpg%2F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24067" y="624027"/>
            <a:ext cx="4887539" cy="4887539"/>
          </a:xfrm>
          <a:prstGeom prst="rect">
            <a:avLst/>
          </a:prstGeom>
          <a:noFill/>
          <a:extLst>
            <a:ext uri="{909E8E84-426E-40DD-AFC4-6F175D3DCCD1}">
              <a14:hiddenFill xmlns:a14="http://schemas.microsoft.com/office/drawing/2010/main">
                <a:solidFill>
                  <a:srgbClr val="FFFFFF"/>
                </a:solidFill>
              </a14:hiddenFill>
            </a:ext>
          </a:extLst>
        </p:spPr>
      </p:pic>
      <p:sp>
        <p:nvSpPr>
          <p:cNvPr id="9219" name="文本框 13"/>
          <p:cNvSpPr txBox="1">
            <a:spLocks noChangeArrowheads="1"/>
          </p:cNvSpPr>
          <p:nvPr>
            <p:custDataLst>
              <p:tags r:id="rId2"/>
            </p:custDataLst>
          </p:nvPr>
        </p:nvSpPr>
        <p:spPr bwMode="auto">
          <a:xfrm>
            <a:off x="865416" y="1015736"/>
            <a:ext cx="6585525" cy="99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b="1" dirty="0">
                <a:latin typeface="黑体" panose="02010609060101010101" pitchFamily="49" charset="-122"/>
                <a:ea typeface="黑体" panose="02010609060101010101" pitchFamily="49" charset="-122"/>
              </a:rPr>
              <a:t>（一）辩证对待人生矛盾</a:t>
            </a:r>
            <a:endParaRPr lang="zh-CN" altLang="en-US" sz="3200" b="1" dirty="0">
              <a:latin typeface="黑体" panose="02010609060101010101" pitchFamily="49" charset="-122"/>
              <a:ea typeface="黑体" panose="02010609060101010101" pitchFamily="49" charset="-122"/>
            </a:endParaRPr>
          </a:p>
        </p:txBody>
      </p:sp>
      <p:sp>
        <p:nvSpPr>
          <p:cNvPr id="12" name="文本框 13"/>
          <p:cNvSpPr txBox="1">
            <a:spLocks noChangeArrowheads="1"/>
          </p:cNvSpPr>
          <p:nvPr>
            <p:custDataLst>
              <p:tags r:id="rId3"/>
            </p:custDataLst>
          </p:nvPr>
        </p:nvSpPr>
        <p:spPr bwMode="auto">
          <a:xfrm>
            <a:off x="5061384" y="6119237"/>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3200" b="1" dirty="0">
              <a:solidFill>
                <a:srgbClr val="00B050"/>
              </a:solidFill>
              <a:latin typeface="华文中宋" panose="02010600040101010101" charset="-122"/>
              <a:ea typeface="华文中宋" panose="02010600040101010101" charset="-122"/>
            </a:endParaRPr>
          </a:p>
        </p:txBody>
      </p:sp>
      <p:sp>
        <p:nvSpPr>
          <p:cNvPr id="3" name="矩形 2"/>
          <p:cNvSpPr/>
          <p:nvPr/>
        </p:nvSpPr>
        <p:spPr>
          <a:xfrm>
            <a:off x="2147414" y="1817501"/>
            <a:ext cx="6096000" cy="3323987"/>
          </a:xfrm>
          <a:prstGeom prst="rect">
            <a:avLst/>
          </a:prstGeom>
        </p:spPr>
        <p:txBody>
          <a:bodyPr>
            <a:spAutoFit/>
          </a:bodyPr>
          <a:lstStyle/>
          <a:p>
            <a:pPr>
              <a:lnSpc>
                <a:spcPct val="150000"/>
              </a:lnSpc>
            </a:pPr>
            <a:r>
              <a:rPr lang="en-US" altLang="zh-CN" sz="2800" b="1" dirty="0">
                <a:solidFill>
                  <a:srgbClr val="000000"/>
                </a:solidFill>
                <a:latin typeface="宋体" panose="02010600030101010101" pitchFamily="2" charset="-122"/>
                <a:ea typeface="宋体" panose="02010600030101010101" pitchFamily="2" charset="-122"/>
              </a:rPr>
              <a:t>1.</a:t>
            </a:r>
            <a:r>
              <a:rPr lang="zh-CN" altLang="en-US" sz="2800" b="1" dirty="0">
                <a:solidFill>
                  <a:srgbClr val="000000"/>
                </a:solidFill>
                <a:latin typeface="宋体" panose="02010600030101010101" pitchFamily="2" charset="-122"/>
                <a:ea typeface="宋体" panose="02010600030101010101" pitchFamily="2" charset="-122"/>
              </a:rPr>
              <a:t>正确看待得与失</a:t>
            </a:r>
            <a:br>
              <a:rPr lang="zh-CN" altLang="en-US" sz="2800" b="1" dirty="0">
                <a:solidFill>
                  <a:srgbClr val="000000"/>
                </a:solidFill>
                <a:latin typeface="宋体" panose="02010600030101010101" pitchFamily="2" charset="-122"/>
                <a:ea typeface="宋体" panose="02010600030101010101" pitchFamily="2" charset="-122"/>
              </a:rPr>
            </a:br>
            <a:r>
              <a:rPr lang="en-US" altLang="zh-CN" sz="2800" b="1" dirty="0">
                <a:solidFill>
                  <a:srgbClr val="000000"/>
                </a:solidFill>
                <a:latin typeface="宋体" panose="02010600030101010101" pitchFamily="2" charset="-122"/>
                <a:ea typeface="宋体" panose="02010600030101010101" pitchFamily="2" charset="-122"/>
              </a:rPr>
              <a:t>2.</a:t>
            </a:r>
            <a:r>
              <a:rPr lang="zh-CN" altLang="en-US" sz="2800" b="1" dirty="0">
                <a:solidFill>
                  <a:srgbClr val="000000"/>
                </a:solidFill>
                <a:latin typeface="宋体" panose="02010600030101010101" pitchFamily="2" charset="-122"/>
                <a:ea typeface="宋体" panose="02010600030101010101" pitchFamily="2" charset="-122"/>
              </a:rPr>
              <a:t>正确看待苦与乐</a:t>
            </a:r>
            <a:br>
              <a:rPr lang="zh-CN" altLang="en-US" sz="2800" b="1" dirty="0">
                <a:solidFill>
                  <a:srgbClr val="000000"/>
                </a:solidFill>
                <a:latin typeface="宋体" panose="02010600030101010101" pitchFamily="2" charset="-122"/>
                <a:ea typeface="宋体" panose="02010600030101010101" pitchFamily="2" charset="-122"/>
              </a:rPr>
            </a:br>
            <a:r>
              <a:rPr lang="en-US" altLang="zh-CN" sz="2800" b="1" dirty="0">
                <a:solidFill>
                  <a:srgbClr val="000000"/>
                </a:solidFill>
                <a:latin typeface="宋体" panose="02010600030101010101" pitchFamily="2" charset="-122"/>
                <a:ea typeface="宋体" panose="02010600030101010101" pitchFamily="2" charset="-122"/>
              </a:rPr>
              <a:t>3.</a:t>
            </a:r>
            <a:r>
              <a:rPr lang="zh-CN" altLang="en-US" sz="2800" b="1" dirty="0">
                <a:solidFill>
                  <a:srgbClr val="000000"/>
                </a:solidFill>
                <a:latin typeface="宋体" panose="02010600030101010101" pitchFamily="2" charset="-122"/>
                <a:ea typeface="宋体" panose="02010600030101010101" pitchFamily="2" charset="-122"/>
              </a:rPr>
              <a:t>正确看待顺与逆</a:t>
            </a:r>
            <a:br>
              <a:rPr lang="zh-CN" altLang="en-US" sz="2800" b="1" dirty="0">
                <a:solidFill>
                  <a:srgbClr val="000000"/>
                </a:solidFill>
                <a:latin typeface="宋体" panose="02010600030101010101" pitchFamily="2" charset="-122"/>
                <a:ea typeface="宋体" panose="02010600030101010101" pitchFamily="2" charset="-122"/>
              </a:rPr>
            </a:br>
            <a:r>
              <a:rPr lang="en-US" altLang="zh-CN" sz="2800" b="1" dirty="0">
                <a:solidFill>
                  <a:srgbClr val="000000"/>
                </a:solidFill>
                <a:latin typeface="宋体" panose="02010600030101010101" pitchFamily="2" charset="-122"/>
                <a:ea typeface="宋体" panose="02010600030101010101" pitchFamily="2" charset="-122"/>
              </a:rPr>
              <a:t>4.</a:t>
            </a:r>
            <a:r>
              <a:rPr lang="zh-CN" altLang="en-US" sz="2800" b="1" dirty="0">
                <a:solidFill>
                  <a:srgbClr val="000000"/>
                </a:solidFill>
                <a:latin typeface="宋体" panose="02010600030101010101" pitchFamily="2" charset="-122"/>
                <a:ea typeface="宋体" panose="02010600030101010101" pitchFamily="2" charset="-122"/>
              </a:rPr>
              <a:t>正确看待生与死</a:t>
            </a:r>
            <a:br>
              <a:rPr lang="zh-CN" altLang="en-US" sz="2800" b="1" dirty="0">
                <a:solidFill>
                  <a:srgbClr val="000000"/>
                </a:solidFill>
                <a:latin typeface="宋体" panose="02010600030101010101" pitchFamily="2" charset="-122"/>
                <a:ea typeface="宋体" panose="02010600030101010101" pitchFamily="2" charset="-122"/>
              </a:rPr>
            </a:br>
            <a:r>
              <a:rPr lang="en-US" altLang="zh-CN" sz="2800" b="1" dirty="0">
                <a:solidFill>
                  <a:srgbClr val="000000"/>
                </a:solidFill>
                <a:latin typeface="宋体" panose="02010600030101010101" pitchFamily="2" charset="-122"/>
                <a:ea typeface="宋体" panose="02010600030101010101" pitchFamily="2" charset="-122"/>
              </a:rPr>
              <a:t>5.</a:t>
            </a:r>
            <a:r>
              <a:rPr lang="zh-CN" altLang="en-US" sz="2800" b="1" dirty="0">
                <a:solidFill>
                  <a:srgbClr val="000000"/>
                </a:solidFill>
                <a:latin typeface="宋体" panose="02010600030101010101" pitchFamily="2" charset="-122"/>
                <a:ea typeface="宋体" panose="02010600030101010101" pitchFamily="2" charset="-122"/>
              </a:rPr>
              <a:t>正确看待荣与辱</a:t>
            </a:r>
            <a:endParaRPr lang="zh-CN" altLang="en-US" sz="2800"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灯片编号占位符 2"/>
          <p:cNvSpPr>
            <a:spLocks noGrp="1"/>
          </p:cNvSpPr>
          <p:nvPr>
            <p:ph type="sldNum" sz="quarter" idx="12"/>
          </p:nvPr>
        </p:nvSpPr>
        <p:spPr/>
        <p:txBody>
          <a:bodyPr/>
          <a:p>
            <a:pPr>
              <a:defRPr/>
            </a:pPr>
            <a:fld id="{6530D086-1A65-4AC6-9138-8B84CE7A62E1}" type="slidenum">
              <a:rPr lang="zh-CN" altLang="en-US"/>
            </a:fld>
            <a:endParaRPr lang="en-US" altLang="zh-CN"/>
          </a:p>
        </p:txBody>
      </p:sp>
      <p:pic>
        <p:nvPicPr>
          <p:cNvPr id="4" name="图片 3"/>
          <p:cNvPicPr>
            <a:picLocks noChangeAspect="1"/>
          </p:cNvPicPr>
          <p:nvPr/>
        </p:nvPicPr>
        <p:blipFill>
          <a:blip r:embed="rId1"/>
          <a:stretch>
            <a:fillRect/>
          </a:stretch>
        </p:blipFill>
        <p:spPr>
          <a:xfrm>
            <a:off x="1024255" y="12700"/>
            <a:ext cx="10149205" cy="6835140"/>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灯片编号占位符 2"/>
          <p:cNvSpPr>
            <a:spLocks noGrp="1"/>
          </p:cNvSpPr>
          <p:nvPr>
            <p:ph type="sldNum" sz="quarter" idx="12"/>
          </p:nvPr>
        </p:nvSpPr>
        <p:spPr/>
        <p:txBody>
          <a:bodyPr/>
          <a:p>
            <a:pPr>
              <a:defRPr/>
            </a:pPr>
            <a:fld id="{6530D086-1A65-4AC6-9138-8B84CE7A62E1}" type="slidenum">
              <a:rPr lang="zh-CN" altLang="en-US"/>
            </a:fld>
            <a:endParaRPr lang="en-US" altLang="zh-CN"/>
          </a:p>
        </p:txBody>
      </p:sp>
      <p:pic>
        <p:nvPicPr>
          <p:cNvPr id="4" name="图片 3"/>
          <p:cNvPicPr>
            <a:picLocks noChangeAspect="1"/>
          </p:cNvPicPr>
          <p:nvPr/>
        </p:nvPicPr>
        <p:blipFill>
          <a:blip r:embed="rId1"/>
          <a:stretch>
            <a:fillRect/>
          </a:stretch>
        </p:blipFill>
        <p:spPr>
          <a:xfrm>
            <a:off x="286385" y="-130810"/>
            <a:ext cx="10828020" cy="7157085"/>
          </a:xfrm>
          <a:prstGeom prst="rect">
            <a:avLst/>
          </a:prstGeom>
        </p:spPr>
      </p:pic>
    </p:spTree>
  </p:cSld>
  <p:clrMapOvr>
    <a:masterClrMapping/>
  </p:clrMapOvr>
  <p:transition spd="slow"/>
</p:sld>
</file>

<file path=ppt/tags/tag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10.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13.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14.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15.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16.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17.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1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i"/>
  <p:tag name="KSO_WM_UNIT_INDEX" val="1_1_1"/>
  <p:tag name="KSO_WM_UNIT_LAYERLEVEL" val="1_1_1"/>
  <p:tag name="KSO_WM_UNIT_ID" val="custom20184557_7*l_h_i*1_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1"/>
</p:tagLst>
</file>

<file path=ppt/tags/tag20.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21.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22.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2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h_a"/>
  <p:tag name="KSO_WM_UNIT_INDEX" val="1_1"/>
  <p:tag name="KSO_WM_UNIT_LAYERLEVEL" val="1_1"/>
  <p:tag name="KSO_WM_UNIT_VALUE" val="11"/>
  <p:tag name="KSO_WM_UNIT_HIGHLIGHT" val="0"/>
  <p:tag name="KSO_WM_UNIT_COMPATIBLE" val="0"/>
  <p:tag name="KSO_WM_UNIT_CLEAR" val="0"/>
  <p:tag name="KSO_WM_UNIT_PRESET_TEXT_INDEX" val="3"/>
  <p:tag name="KSO_WM_UNIT_PRESET_TEXT_LEN" val="12"/>
  <p:tag name="KSO_WM_UNIT_ID" val="custom20184557_19*h_a*1_1"/>
</p:tagLst>
</file>

<file path=ppt/tags/tag2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h_h_f"/>
  <p:tag name="KSO_WM_UNIT_INDEX" val="1_1_2"/>
  <p:tag name="KSO_WM_UNIT_LAYERLEVEL" val="1_1_1"/>
  <p:tag name="KSO_WM_UNIT_VALUE" val="26"/>
  <p:tag name="KSO_WM_UNIT_HIGHLIGHT" val="0"/>
  <p:tag name="KSO_WM_UNIT_COMPATIBLE" val="0"/>
  <p:tag name="KSO_WM_UNIT_CLEAR" val="0"/>
  <p:tag name="KSO_WM_UNIT_PRESET_TEXT_INDEX" val="4"/>
  <p:tag name="KSO_WM_UNIT_PRESET_TEXT_LEN" val="57"/>
  <p:tag name="KSO_WM_UNIT_ID" val="custom20184557_19*h_h_f*1_1_2"/>
</p:tagLst>
</file>

<file path=ppt/tags/tag27.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28.xml><?xml version="1.0" encoding="utf-8"?>
<p:tagLst xmlns:p="http://schemas.openxmlformats.org/presentationml/2006/main">
  <p:tag name="KSO_WM_TEMPLATE_CATEGORY" val="custom"/>
  <p:tag name="KSO_WM_TEMPLATE_INDEX" val="20186793"/>
  <p:tag name="KSO_WM_TAG_VERSION" val="1.0"/>
  <p:tag name="KSO_WM_UNIT_TYPE" val="f"/>
  <p:tag name="KSO_WM_UNIT_INDEX" val="1"/>
  <p:tag name="KSO_WM_UNIT_ID" val="custom20186793_3*f*1"/>
  <p:tag name="KSO_WM_UNIT_LAYERLEVEL" val="1"/>
  <p:tag name="KSO_WM_UNIT_VALUE" val="240"/>
  <p:tag name="KSO_WM_UNIT_HIGHLIGHT" val="0"/>
  <p:tag name="KSO_WM_UNIT_COMPATIBLE" val="0"/>
  <p:tag name="KSO_WM_UNIT_CLEAR" val="0"/>
  <p:tag name="KSO_WM_BEAUTIFY_FLAG" val="#wm#"/>
  <p:tag name="KSO_WM_UNIT_PRESET_TEXT" val="Subtitle Here&#10;Subtitle Here&#10;Subtitle Here&#10;Subtitle Here"/>
</p:tagLst>
</file>

<file path=ppt/tags/tag29.xml><?xml version="1.0" encoding="utf-8"?>
<p:tagLst xmlns:p="http://schemas.openxmlformats.org/presentationml/2006/main">
  <p:tag name="KSO_WM_TAG_VERSION" val="1.0"/>
  <p:tag name="KSO_WM_BEAUTIFY_FLAG" val="#wm#"/>
  <p:tag name="KSO_WM_UNIT_TYPE" val="i"/>
  <p:tag name="KSO_WM_UNIT_ID" val="custom20186793_3*i*6"/>
  <p:tag name="KSO_WM_TEMPLATE_CATEGORY" val="custom"/>
  <p:tag name="KSO_WM_TEMPLATE_INDEX" val="20186793"/>
  <p:tag name="KSO_WM_UNIT_INDEX" val="6"/>
</p:tagLst>
</file>

<file path=ppt/tags/tag3.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a"/>
  <p:tag name="KSO_WM_UNIT_INDEX" val="1"/>
  <p:tag name="KSO_WM_UNIT_LAYERLEVEL" val="1"/>
  <p:tag name="KSO_WM_UNIT_VALUE" val="5"/>
  <p:tag name="KSO_WM_UNIT_ISCONTENTSTITLE" val="1"/>
  <p:tag name="KSO_WM_UNIT_HIGHLIGHT" val="0"/>
  <p:tag name="KSO_WM_UNIT_COMPATIBLE" val="0"/>
  <p:tag name="KSO_WM_UNIT_CLEAR" val="0"/>
  <p:tag name="KSO_WM_DIAGRAM_GROUP_CODE" val="l1_1"/>
  <p:tag name="KSO_WM_UNIT_ID" val="custom20184557_7*a*1"/>
  <p:tag name="KSO_WM_UNIT_PRESET_TEXT" val="contents"/>
  <p:tag name="KSO_WM_UNIT_TEXT_FILL_FORE_SCHEMECOLOR_INDEX" val="14"/>
  <p:tag name="KSO_WM_UNIT_TEXT_FILL_TYPE" val="1"/>
  <p:tag name="KSO_WM_UNIT_USESOURCEFORMAT_APPLY" val="1"/>
</p:tagLst>
</file>

<file path=ppt/tags/tag30.xml><?xml version="1.0" encoding="utf-8"?>
<p:tagLst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31.xml><?xml version="1.0" encoding="utf-8"?>
<p:tagLst xmlns:p="http://schemas.openxmlformats.org/presentationml/2006/main">
  <p:tag name="KSO_WM_TEMPLATE_CATEGORY" val="custom"/>
  <p:tag name="KSO_WM_TEMPLATE_INDEX" val="20186793"/>
  <p:tag name="KSO_WM_TAG_VERSION" val="1.0"/>
  <p:tag name="KSO_WM_UNIT_TYPE" val="f"/>
  <p:tag name="KSO_WM_UNIT_INDEX" val="1"/>
  <p:tag name="KSO_WM_UNIT_ID" val="custom20186793_3*f*1"/>
  <p:tag name="KSO_WM_UNIT_LAYERLEVEL" val="1"/>
  <p:tag name="KSO_WM_UNIT_VALUE" val="240"/>
  <p:tag name="KSO_WM_UNIT_HIGHLIGHT" val="0"/>
  <p:tag name="KSO_WM_UNIT_COMPATIBLE" val="0"/>
  <p:tag name="KSO_WM_UNIT_CLEAR" val="0"/>
  <p:tag name="KSO_WM_BEAUTIFY_FLAG" val="#wm#"/>
  <p:tag name="KSO_WM_UNIT_PRESET_TEXT" val="Subtitle Here&#10;Subtitle Here&#10;Subtitle Here&#10;Subtitle Here"/>
</p:tagLst>
</file>

<file path=ppt/tags/tag4.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3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3_1"/>
  <p:tag name="KSO_WM_DIAGRAM_GROUP_CODE" val="l1-1"/>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i"/>
  <p:tag name="KSO_WM_UNIT_INDEX" val="1_1_1"/>
  <p:tag name="KSO_WM_UNIT_LAYERLEVEL" val="1_1_1"/>
  <p:tag name="KSO_WM_UNIT_ID" val="custom20184557_7*l_h_i*1_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TEMPLATE_CATEGORY" val="custom"/>
  <p:tag name="KSO_WM_TEMPLATE_INDEX" val="20184557"/>
  <p:tag name="KSO_WM_TAG_VERSION" val="1.0"/>
  <p:tag name="KSO_WM_BEAUTIFY_FLAG" val="#wm#"/>
  <p:tag name="KSO_WM_UNIT_TYPE" val="l_h_i"/>
  <p:tag name="KSO_WM_UNIT_INDEX" val="1_1_1"/>
  <p:tag name="KSO_WM_UNIT_LAYERLEVEL" val="1_1_1"/>
  <p:tag name="KSO_WM_UNIT_ID" val="custom20184557_7*l_h_i*1_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网院">
  <a:themeElements>
    <a:clrScheme name="自定义 10">
      <a:dk1>
        <a:srgbClr val="000000"/>
      </a:dk1>
      <a:lt1>
        <a:srgbClr val="FFFFFF"/>
      </a:lt1>
      <a:dk2>
        <a:srgbClr val="FFCC00"/>
      </a:dk2>
      <a:lt2>
        <a:srgbClr val="DCDCDC"/>
      </a:lt2>
      <a:accent1>
        <a:srgbClr val="5F5F5F"/>
      </a:accent1>
      <a:accent2>
        <a:srgbClr val="00B0F0"/>
      </a:accent2>
      <a:accent3>
        <a:srgbClr val="FFFFFF"/>
      </a:accent3>
      <a:accent4>
        <a:srgbClr val="000000"/>
      </a:accent4>
      <a:accent5>
        <a:srgbClr val="FFC000"/>
      </a:accent5>
      <a:accent6>
        <a:srgbClr val="878787"/>
      </a:accent6>
      <a:hlink>
        <a:srgbClr val="777777"/>
      </a:hlink>
      <a:folHlink>
        <a:srgbClr val="C0C0C0"/>
      </a:folHlink>
    </a:clrScheme>
    <a:fontScheme name="微软雅黑">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Office 主题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ruideppt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3">
        <a:dk1>
          <a:srgbClr val="000000"/>
        </a:dk1>
        <a:lt1>
          <a:srgbClr val="FFFFFF"/>
        </a:lt1>
        <a:dk2>
          <a:srgbClr val="ECE100"/>
        </a:dk2>
        <a:lt2>
          <a:srgbClr val="DCDCDC"/>
        </a:lt2>
        <a:accent1>
          <a:srgbClr val="FF6600"/>
        </a:accent1>
        <a:accent2>
          <a:srgbClr val="FF9900"/>
        </a:accent2>
        <a:accent3>
          <a:srgbClr val="FFFFFF"/>
        </a:accent3>
        <a:accent4>
          <a:srgbClr val="000000"/>
        </a:accent4>
        <a:accent5>
          <a:srgbClr val="FFB8AA"/>
        </a:accent5>
        <a:accent6>
          <a:srgbClr val="E78A00"/>
        </a:accent6>
        <a:hlink>
          <a:srgbClr val="FFCC99"/>
        </a:hlink>
        <a:folHlink>
          <a:srgbClr val="FF3300"/>
        </a:folHlink>
      </a:clrScheme>
      <a:clrMap bg1="lt1" tx1="dk1" bg2="lt2" tx2="dk2" accent1="accent1" accent2="accent2" accent3="accent3" accent4="accent4" accent5="accent5" accent6="accent6" hlink="hlink" folHlink="folHlink"/>
    </a:extraClrScheme>
    <a:extraClrScheme>
      <a:clrScheme name="ruideppt 4">
        <a:dk1>
          <a:srgbClr val="000000"/>
        </a:dk1>
        <a:lt1>
          <a:srgbClr val="FFFFFF"/>
        </a:lt1>
        <a:dk2>
          <a:srgbClr val="FF9933"/>
        </a:dk2>
        <a:lt2>
          <a:srgbClr val="DCDCDC"/>
        </a:lt2>
        <a:accent1>
          <a:srgbClr val="FF0000"/>
        </a:accent1>
        <a:accent2>
          <a:srgbClr val="CC0000"/>
        </a:accent2>
        <a:accent3>
          <a:srgbClr val="FFFFFF"/>
        </a:accent3>
        <a:accent4>
          <a:srgbClr val="000000"/>
        </a:accent4>
        <a:accent5>
          <a:srgbClr val="FFAAAA"/>
        </a:accent5>
        <a:accent6>
          <a:srgbClr val="B90000"/>
        </a:accent6>
        <a:hlink>
          <a:srgbClr val="FF3300"/>
        </a:hlink>
        <a:folHlink>
          <a:srgbClr val="800000"/>
        </a:folHlink>
      </a:clrScheme>
      <a:clrMap bg1="lt1" tx1="dk1" bg2="lt2" tx2="dk2" accent1="accent1" accent2="accent2" accent3="accent3" accent4="accent4" accent5="accent5" accent6="accent6" hlink="hlink" folHlink="folHlink"/>
    </a:extraClrScheme>
    <a:extraClrScheme>
      <a:clrScheme name="ruideppt 5">
        <a:dk1>
          <a:srgbClr val="000000"/>
        </a:dk1>
        <a:lt1>
          <a:srgbClr val="FFFFFF"/>
        </a:lt1>
        <a:dk2>
          <a:srgbClr val="FF9933"/>
        </a:dk2>
        <a:lt2>
          <a:srgbClr val="DCDCDC"/>
        </a:lt2>
        <a:accent1>
          <a:srgbClr val="0066CC"/>
        </a:accent1>
        <a:accent2>
          <a:srgbClr val="003366"/>
        </a:accent2>
        <a:accent3>
          <a:srgbClr val="FFFFFF"/>
        </a:accent3>
        <a:accent4>
          <a:srgbClr val="000000"/>
        </a:accent4>
        <a:accent5>
          <a:srgbClr val="AAB8E2"/>
        </a:accent5>
        <a:accent6>
          <a:srgbClr val="002D5C"/>
        </a:accent6>
        <a:hlink>
          <a:srgbClr val="0099FF"/>
        </a:hlink>
        <a:folHlink>
          <a:srgbClr val="0066FF"/>
        </a:folHlink>
      </a:clrScheme>
      <a:clrMap bg1="lt1" tx1="dk1" bg2="lt2" tx2="dk2" accent1="accent1" accent2="accent2" accent3="accent3" accent4="accent4" accent5="accent5" accent6="accent6" hlink="hlink" folHlink="folHlink"/>
    </a:extraClrScheme>
    <a:extraClrScheme>
      <a:clrScheme name="ruideppt 6">
        <a:dk1>
          <a:srgbClr val="000000"/>
        </a:dk1>
        <a:lt1>
          <a:srgbClr val="FFFFFF"/>
        </a:lt1>
        <a:dk2>
          <a:srgbClr val="FF0000"/>
        </a:dk2>
        <a:lt2>
          <a:srgbClr val="DCDCDC"/>
        </a:lt2>
        <a:accent1>
          <a:srgbClr val="333333"/>
        </a:accent1>
        <a:accent2>
          <a:srgbClr val="4D4D4D"/>
        </a:accent2>
        <a:accent3>
          <a:srgbClr val="FFFFFF"/>
        </a:accent3>
        <a:accent4>
          <a:srgbClr val="000000"/>
        </a:accent4>
        <a:accent5>
          <a:srgbClr val="ADADAD"/>
        </a:accent5>
        <a:accent6>
          <a:srgbClr val="454545"/>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ruideppt 7">
        <a:dk1>
          <a:srgbClr val="000000"/>
        </a:dk1>
        <a:lt1>
          <a:srgbClr val="FFFFFF"/>
        </a:lt1>
        <a:dk2>
          <a:srgbClr val="CC0000"/>
        </a:dk2>
        <a:lt2>
          <a:srgbClr val="DCDCDC"/>
        </a:lt2>
        <a:accent1>
          <a:srgbClr val="003300"/>
        </a:accent1>
        <a:accent2>
          <a:srgbClr val="006600"/>
        </a:accent2>
        <a:accent3>
          <a:srgbClr val="FFFFFF"/>
        </a:accent3>
        <a:accent4>
          <a:srgbClr val="000000"/>
        </a:accent4>
        <a:accent5>
          <a:srgbClr val="AAADAA"/>
        </a:accent5>
        <a:accent6>
          <a:srgbClr val="005C00"/>
        </a:accent6>
        <a:hlink>
          <a:srgbClr val="008000"/>
        </a:hlink>
        <a:folHlink>
          <a:srgbClr val="339933"/>
        </a:folHlink>
      </a:clrScheme>
      <a:clrMap bg1="lt1" tx1="dk1" bg2="lt2" tx2="dk2" accent1="accent1" accent2="accent2" accent3="accent3" accent4="accent4" accent5="accent5" accent6="accent6" hlink="hlink" folHlink="folHlink"/>
    </a:extraClrScheme>
    <a:extraClrScheme>
      <a:clrScheme name="ruideppt 8">
        <a:dk1>
          <a:srgbClr val="000000"/>
        </a:dk1>
        <a:lt1>
          <a:srgbClr val="FFFFFF"/>
        </a:lt1>
        <a:dk2>
          <a:srgbClr val="006600"/>
        </a:dk2>
        <a:lt2>
          <a:srgbClr val="DCDCDC"/>
        </a:lt2>
        <a:accent1>
          <a:srgbClr val="660066"/>
        </a:accent1>
        <a:accent2>
          <a:srgbClr val="6600CC"/>
        </a:accent2>
        <a:accent3>
          <a:srgbClr val="FFFFFF"/>
        </a:accent3>
        <a:accent4>
          <a:srgbClr val="000000"/>
        </a:accent4>
        <a:accent5>
          <a:srgbClr val="B8AAB8"/>
        </a:accent5>
        <a:accent6>
          <a:srgbClr val="5C00B9"/>
        </a:accent6>
        <a:hlink>
          <a:srgbClr val="CC00FF"/>
        </a:hlink>
        <a:folHlink>
          <a:srgbClr val="CC0099"/>
        </a:folHlink>
      </a:clrScheme>
      <a:clrMap bg1="lt1" tx1="dk1" bg2="lt2" tx2="dk2" accent1="accent1" accent2="accent2" accent3="accent3" accent4="accent4" accent5="accent5" accent6="accent6" hlink="hlink" folHlink="folHlink"/>
    </a:extraClrScheme>
    <a:extraClrScheme>
      <a:clrScheme name="ruideppt 9">
        <a:dk1>
          <a:srgbClr val="000000"/>
        </a:dk1>
        <a:lt1>
          <a:srgbClr val="FFFFFF"/>
        </a:lt1>
        <a:dk2>
          <a:srgbClr val="A50021"/>
        </a:dk2>
        <a:lt2>
          <a:srgbClr val="DCDCDC"/>
        </a:lt2>
        <a:accent1>
          <a:srgbClr val="663300"/>
        </a:accent1>
        <a:accent2>
          <a:srgbClr val="996600"/>
        </a:accent2>
        <a:accent3>
          <a:srgbClr val="FFFFFF"/>
        </a:accent3>
        <a:accent4>
          <a:srgbClr val="000000"/>
        </a:accent4>
        <a:accent5>
          <a:srgbClr val="B8ADAA"/>
        </a:accent5>
        <a:accent6>
          <a:srgbClr val="8A5C00"/>
        </a:accent6>
        <a:hlink>
          <a:srgbClr val="FF9900"/>
        </a:hlink>
        <a:folHlink>
          <a:srgbClr val="808000"/>
        </a:folHlink>
      </a:clrScheme>
      <a:clrMap bg1="lt1" tx1="dk1" bg2="lt2" tx2="dk2" accent1="accent1" accent2="accent2" accent3="accent3" accent4="accent4" accent5="accent5" accent6="accent6" hlink="hlink" folHlink="folHlink"/>
    </a:extraClrScheme>
    <a:extraClrScheme>
      <a:clrScheme name="1_ruideppt 1">
        <a:dk1>
          <a:srgbClr val="000000"/>
        </a:dk1>
        <a:lt1>
          <a:srgbClr val="FFFFFF"/>
        </a:lt1>
        <a:dk2>
          <a:srgbClr val="FFCC00"/>
        </a:dk2>
        <a:lt2>
          <a:srgbClr val="DCDCDC"/>
        </a:lt2>
        <a:accent1>
          <a:srgbClr val="5F5F5F"/>
        </a:accent1>
        <a:accent2>
          <a:srgbClr val="969696"/>
        </a:accent2>
        <a:accent3>
          <a:srgbClr val="FFFFFF"/>
        </a:accent3>
        <a:accent4>
          <a:srgbClr val="000000"/>
        </a:accent4>
        <a:accent5>
          <a:srgbClr val="B6B6B6"/>
        </a:accent5>
        <a:accent6>
          <a:srgbClr val="878787"/>
        </a:accent6>
        <a:hlink>
          <a:srgbClr val="777777"/>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3712</Words>
  <Application>WPS 演示</Application>
  <PresentationFormat>宽屏</PresentationFormat>
  <Paragraphs>296</Paragraphs>
  <Slides>30</Slides>
  <Notes>0</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vt:lpstr>
      <vt:lpstr>宋体</vt:lpstr>
      <vt:lpstr>Wingdings</vt:lpstr>
      <vt:lpstr>黑体</vt:lpstr>
      <vt:lpstr>微软雅黑</vt:lpstr>
      <vt:lpstr>Calibri</vt:lpstr>
      <vt:lpstr>华文中宋</vt:lpstr>
      <vt:lpstr>Times New Roman</vt:lpstr>
      <vt:lpstr>楷体</vt:lpstr>
      <vt:lpstr>Arial Unicode MS</vt:lpstr>
      <vt:lpstr>等线</vt:lpstr>
      <vt:lpstr>FZShuSong-Z01</vt:lpstr>
      <vt:lpstr>Segoe Print</vt:lpstr>
      <vt:lpstr>网院</vt:lpstr>
      <vt:lpstr>     “思想道德与法治”课   专题教学课件（2021年版）   同济大学“思想道德修养与法律基础”课专题教学研究团队 上海高校“思想道德修养与法律基础”课分教学指导委员会</vt:lpstr>
      <vt:lpstr>   说明： 1. 我们在推进教育部示范马克思主义学院和优秀教学科研团队重点项目同时，组织上海高校骨干教师，利用暑假时间，根据《思想道德与法治》（2021年版），在《 “思想道德修养与法律基础”课专题教学课件2020年版）》基础上，研制了这套《 “思想道德与法治”课专题教学课件（2021年版）》； 2.此举旨在帮助一线教师解决今年秋季实施专题教学“最后一公里”问题，课件没有设置任何技术障碍，以方便教师各取所需，进行再加工，文责自负。请勿用于任何营利目的。  3.该课件由陈大文和高国希总体设计，共16个专题，分别由上海海洋大学陈艳红、复旦大学张奇峰、华东师范大学洪燕妮、同济大学王谋寅、上海师范大学周治华、上海大学孙会岩、上海理工大学王海斌主创，上海高校分教指委10位教授和全国高校270多位教师参与初稿讨论，同济大学陈大文、徐蓉、薛念文、王谋寅、孙小金、崔欣玉等教师参加统稿。 4.该课件为试用版，从内容到形式难免诸多瑕疵。开学在即，仅供选用。恭请全国同仁通过微私信或邮件（jckzt2020@126.com）多提宝贵意见，以便进一步完善。竭诚希望合作交流，资源共享。                                                                                         2021年8月                       </vt:lpstr>
      <vt:lpstr>PowerPoint 演示文稿</vt:lpstr>
      <vt:lpstr>教学目的与要求 </vt:lpstr>
      <vt:lpstr>PowerPoint 演示文稿</vt:lpstr>
      <vt:lpstr>导入：空心病，你怎么看，怎么防？</vt:lpstr>
      <vt:lpstr>PowerPoint 演示文稿</vt:lpstr>
      <vt:lpstr>PowerPoint 演示文稿</vt:lpstr>
      <vt:lpstr>PowerPoint 演示文稿</vt:lpstr>
      <vt:lpstr>PowerPoint 演示文稿</vt:lpstr>
      <vt:lpstr>1   正确看待得与失</vt:lpstr>
      <vt:lpstr>2  正确看待苦与乐</vt:lpstr>
      <vt:lpstr>快乐 = 幸福</vt:lpstr>
      <vt:lpstr>PowerPoint 演示文稿</vt:lpstr>
      <vt:lpstr>3   正确看待顺与逆</vt:lpstr>
      <vt:lpstr>顺境逆境都是财富</vt:lpstr>
      <vt:lpstr>4  正确看待生与死</vt:lpstr>
      <vt:lpstr> 5  正确看待荣与辱</vt:lpstr>
      <vt:lpstr>PowerPoint 演示文稿</vt:lpstr>
      <vt:lpstr>PowerPoint 演示文稿</vt:lpstr>
      <vt:lpstr>2  反对享乐主义</vt:lpstr>
      <vt:lpstr>PowerPoint 演示文稿</vt:lpstr>
      <vt:lpstr>3  反对极端个人主义</vt:lpstr>
      <vt:lpstr>PowerPoint 演示文稿</vt:lpstr>
      <vt:lpstr>错误人生观产生的原因</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tarepanda</dc:creator>
  <cp:lastModifiedBy>86135</cp:lastModifiedBy>
  <cp:revision>54</cp:revision>
  <dcterms:created xsi:type="dcterms:W3CDTF">2020-08-17T00:30:00Z</dcterms:created>
  <dcterms:modified xsi:type="dcterms:W3CDTF">2022-03-09T06:17:22Z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